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4" r:id="rId2"/>
    <p:sldId id="306" r:id="rId3"/>
    <p:sldId id="824" r:id="rId4"/>
    <p:sldId id="822" r:id="rId5"/>
    <p:sldId id="302" r:id="rId6"/>
    <p:sldId id="304" r:id="rId7"/>
    <p:sldId id="303" r:id="rId8"/>
    <p:sldId id="305" r:id="rId9"/>
    <p:sldId id="275" r:id="rId10"/>
    <p:sldId id="825" r:id="rId11"/>
    <p:sldId id="826" r:id="rId12"/>
    <p:sldId id="827" r:id="rId1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E0FE"/>
    <a:srgbClr val="ADD1FD"/>
    <a:srgbClr val="A3B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8" autoAdjust="0"/>
    <p:restoredTop sz="94660"/>
  </p:normalViewPr>
  <p:slideViewPr>
    <p:cSldViewPr>
      <p:cViewPr varScale="1">
        <p:scale>
          <a:sx n="83" d="100"/>
          <a:sy n="83" d="100"/>
        </p:scale>
        <p:origin x="152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55D918-0D48-44D3-9287-CAE1B93EB64A}" type="doc">
      <dgm:prSet loTypeId="urn:microsoft.com/office/officeart/2005/8/layout/pyramid1" loCatId="pyramid" qsTypeId="urn:microsoft.com/office/officeart/2005/8/quickstyle/simple1" qsCatId="simple" csTypeId="urn:microsoft.com/office/officeart/2005/8/colors/accent4_5" csCatId="accent4" phldr="1"/>
      <dgm:spPr/>
    </dgm:pt>
    <dgm:pt modelId="{F014B99B-BC0F-4D51-AA35-03139CBC5BDF}">
      <dgm:prSet phldrT="[Текст]" custT="1"/>
      <dgm:spPr>
        <a:solidFill>
          <a:srgbClr val="0070C0"/>
        </a:solidFill>
      </dgm:spPr>
      <dgm:t>
        <a:bodyPr/>
        <a:lstStyle/>
        <a:p>
          <a:endParaRPr lang="ru-RU" sz="1200" b="1" dirty="0"/>
        </a:p>
        <a:p>
          <a:endParaRPr lang="ru-RU" sz="1200" b="1" dirty="0"/>
        </a:p>
        <a:p>
          <a:endParaRPr lang="ru-RU" sz="1200" b="1" dirty="0"/>
        </a:p>
        <a:p>
          <a:endParaRPr lang="ru-RU" sz="1200" b="1" dirty="0"/>
        </a:p>
        <a:p>
          <a:r>
            <a:rPr lang="ru-RU" sz="1200" b="1" dirty="0">
              <a:solidFill>
                <a:schemeClr val="bg1"/>
              </a:solidFill>
            </a:rPr>
            <a:t>Федеральный </a:t>
          </a:r>
        </a:p>
        <a:p>
          <a:r>
            <a:rPr lang="ru-RU" sz="1200" b="1" dirty="0">
              <a:solidFill>
                <a:schemeClr val="bg1"/>
              </a:solidFill>
            </a:rPr>
            <a:t>уровень</a:t>
          </a:r>
        </a:p>
      </dgm:t>
    </dgm:pt>
    <dgm:pt modelId="{547044BC-B29A-41C2-9396-2C63C92CED4B}" type="parTrans" cxnId="{DF277F6E-5463-4336-ABDE-6CE9BBB5760E}">
      <dgm:prSet/>
      <dgm:spPr/>
      <dgm:t>
        <a:bodyPr/>
        <a:lstStyle/>
        <a:p>
          <a:endParaRPr lang="ru-RU" b="1"/>
        </a:p>
      </dgm:t>
    </dgm:pt>
    <dgm:pt modelId="{310293B5-AF1E-4EB5-9AC5-576D9AB28450}" type="sibTrans" cxnId="{DF277F6E-5463-4336-ABDE-6CE9BBB5760E}">
      <dgm:prSet/>
      <dgm:spPr/>
      <dgm:t>
        <a:bodyPr/>
        <a:lstStyle/>
        <a:p>
          <a:endParaRPr lang="ru-RU" b="1"/>
        </a:p>
      </dgm:t>
    </dgm:pt>
    <dgm:pt modelId="{CBB2EDB4-08BF-49DB-9282-C363CE23E3D0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200" b="1" dirty="0"/>
            <a:t>Региональный уровень</a:t>
          </a:r>
        </a:p>
      </dgm:t>
    </dgm:pt>
    <dgm:pt modelId="{061A8EDF-95EB-4ED1-B54D-E85549B7DDD2}" type="parTrans" cxnId="{AE28E987-068C-4050-9EA0-6987A9368CE5}">
      <dgm:prSet/>
      <dgm:spPr/>
      <dgm:t>
        <a:bodyPr/>
        <a:lstStyle/>
        <a:p>
          <a:endParaRPr lang="ru-RU" b="1"/>
        </a:p>
      </dgm:t>
    </dgm:pt>
    <dgm:pt modelId="{8A73D853-84E8-4FCE-B4F9-A28E61B55BFC}" type="sibTrans" cxnId="{AE28E987-068C-4050-9EA0-6987A9368CE5}">
      <dgm:prSet/>
      <dgm:spPr/>
      <dgm:t>
        <a:bodyPr/>
        <a:lstStyle/>
        <a:p>
          <a:endParaRPr lang="ru-RU" b="1"/>
        </a:p>
      </dgm:t>
    </dgm:pt>
    <dgm:pt modelId="{8380A261-4409-4C6B-8A07-0D64C5422F6D}">
      <dgm:prSet phldrT="[Текст]"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lang="ru-RU" sz="1200" b="1" dirty="0"/>
            <a:t>Уровень </a:t>
          </a:r>
          <a:r>
            <a:rPr lang="ru-RU" sz="1200" b="1" dirty="0" smtClean="0"/>
            <a:t>ДОУ</a:t>
          </a:r>
          <a:endParaRPr lang="ru-RU" sz="1200" b="1" dirty="0"/>
        </a:p>
      </dgm:t>
    </dgm:pt>
    <dgm:pt modelId="{FDF2E5F5-8F13-4FFA-81A9-3BFDEEE2F092}" type="sibTrans" cxnId="{E7AC5795-AE57-4629-9DCD-7B603559995E}">
      <dgm:prSet/>
      <dgm:spPr/>
      <dgm:t>
        <a:bodyPr/>
        <a:lstStyle/>
        <a:p>
          <a:endParaRPr lang="ru-RU" b="1"/>
        </a:p>
      </dgm:t>
    </dgm:pt>
    <dgm:pt modelId="{48549D1C-43AC-47BA-B869-251333E1E3E6}" type="parTrans" cxnId="{E7AC5795-AE57-4629-9DCD-7B603559995E}">
      <dgm:prSet/>
      <dgm:spPr/>
      <dgm:t>
        <a:bodyPr/>
        <a:lstStyle/>
        <a:p>
          <a:endParaRPr lang="ru-RU" b="1"/>
        </a:p>
      </dgm:t>
    </dgm:pt>
    <dgm:pt modelId="{8C222443-D6D5-437E-8A06-7845FF64044F}" type="pres">
      <dgm:prSet presAssocID="{C055D918-0D48-44D3-9287-CAE1B93EB64A}" presName="Name0" presStyleCnt="0">
        <dgm:presLayoutVars>
          <dgm:dir/>
          <dgm:animLvl val="lvl"/>
          <dgm:resizeHandles val="exact"/>
        </dgm:presLayoutVars>
      </dgm:prSet>
      <dgm:spPr/>
    </dgm:pt>
    <dgm:pt modelId="{8E592AC7-B094-488F-86DE-8B46AA43A5F7}" type="pres">
      <dgm:prSet presAssocID="{F014B99B-BC0F-4D51-AA35-03139CBC5BDF}" presName="Name8" presStyleCnt="0"/>
      <dgm:spPr/>
    </dgm:pt>
    <dgm:pt modelId="{47753778-DDCD-4F66-8671-0963E55AC1AB}" type="pres">
      <dgm:prSet presAssocID="{F014B99B-BC0F-4D51-AA35-03139CBC5BDF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8BBE6D-1C8E-4142-827F-B1B32D20364B}" type="pres">
      <dgm:prSet presAssocID="{F014B99B-BC0F-4D51-AA35-03139CBC5BD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09C55-E487-4600-AFD0-8994D3888F22}" type="pres">
      <dgm:prSet presAssocID="{CBB2EDB4-08BF-49DB-9282-C363CE23E3D0}" presName="Name8" presStyleCnt="0"/>
      <dgm:spPr/>
    </dgm:pt>
    <dgm:pt modelId="{7099C5AD-A666-455F-9144-31509FAE35FB}" type="pres">
      <dgm:prSet presAssocID="{CBB2EDB4-08BF-49DB-9282-C363CE23E3D0}" presName="level" presStyleLbl="node1" presStyleIdx="1" presStyleCnt="3" custLinFactNeighborX="-179" custLinFactNeighborY="9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4A9E2-4365-4891-A563-4210D9FE6047}" type="pres">
      <dgm:prSet presAssocID="{CBB2EDB4-08BF-49DB-9282-C363CE23E3D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66420A-6794-4210-A8DC-A681DFE94B26}" type="pres">
      <dgm:prSet presAssocID="{8380A261-4409-4C6B-8A07-0D64C5422F6D}" presName="Name8" presStyleCnt="0"/>
      <dgm:spPr/>
    </dgm:pt>
    <dgm:pt modelId="{3405B94A-B110-4EB0-B99D-680A85764021}" type="pres">
      <dgm:prSet presAssocID="{8380A261-4409-4C6B-8A07-0D64C5422F6D}" presName="level" presStyleLbl="node1" presStyleIdx="2" presStyleCnt="3" custLinFactNeighborX="1216" custLinFactNeighborY="3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89FCB-B92C-4A52-BB06-4A95FA62001B}" type="pres">
      <dgm:prSet presAssocID="{8380A261-4409-4C6B-8A07-0D64C5422F6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2952A2-E36A-4C36-9F3E-BBB3A16BEAFF}" type="presOf" srcId="{CBB2EDB4-08BF-49DB-9282-C363CE23E3D0}" destId="{7099C5AD-A666-455F-9144-31509FAE35FB}" srcOrd="0" destOrd="0" presId="urn:microsoft.com/office/officeart/2005/8/layout/pyramid1"/>
    <dgm:cxn modelId="{792CBD91-D1FA-4645-B0E6-1E344FDF5B5F}" type="presOf" srcId="{F014B99B-BC0F-4D51-AA35-03139CBC5BDF}" destId="{158BBE6D-1C8E-4142-827F-B1B32D20364B}" srcOrd="1" destOrd="0" presId="urn:microsoft.com/office/officeart/2005/8/layout/pyramid1"/>
    <dgm:cxn modelId="{CB6F3BE7-F153-4CED-8270-72A0F84A15F2}" type="presOf" srcId="{CBB2EDB4-08BF-49DB-9282-C363CE23E3D0}" destId="{8064A9E2-4365-4891-A563-4210D9FE6047}" srcOrd="1" destOrd="0" presId="urn:microsoft.com/office/officeart/2005/8/layout/pyramid1"/>
    <dgm:cxn modelId="{EBAC2FB6-06C0-4A9E-9E1C-FA45C82478E1}" type="presOf" srcId="{F014B99B-BC0F-4D51-AA35-03139CBC5BDF}" destId="{47753778-DDCD-4F66-8671-0963E55AC1AB}" srcOrd="0" destOrd="0" presId="urn:microsoft.com/office/officeart/2005/8/layout/pyramid1"/>
    <dgm:cxn modelId="{E7AC5795-AE57-4629-9DCD-7B603559995E}" srcId="{C055D918-0D48-44D3-9287-CAE1B93EB64A}" destId="{8380A261-4409-4C6B-8A07-0D64C5422F6D}" srcOrd="2" destOrd="0" parTransId="{48549D1C-43AC-47BA-B869-251333E1E3E6}" sibTransId="{FDF2E5F5-8F13-4FFA-81A9-3BFDEEE2F092}"/>
    <dgm:cxn modelId="{684A2119-F004-4EA4-91AB-934B6F8401A9}" type="presOf" srcId="{8380A261-4409-4C6B-8A07-0D64C5422F6D}" destId="{3405B94A-B110-4EB0-B99D-680A85764021}" srcOrd="0" destOrd="0" presId="urn:microsoft.com/office/officeart/2005/8/layout/pyramid1"/>
    <dgm:cxn modelId="{AE28E987-068C-4050-9EA0-6987A9368CE5}" srcId="{C055D918-0D48-44D3-9287-CAE1B93EB64A}" destId="{CBB2EDB4-08BF-49DB-9282-C363CE23E3D0}" srcOrd="1" destOrd="0" parTransId="{061A8EDF-95EB-4ED1-B54D-E85549B7DDD2}" sibTransId="{8A73D853-84E8-4FCE-B4F9-A28E61B55BFC}"/>
    <dgm:cxn modelId="{87C54C2A-2433-412F-AFDC-EF80684BA9FB}" type="presOf" srcId="{C055D918-0D48-44D3-9287-CAE1B93EB64A}" destId="{8C222443-D6D5-437E-8A06-7845FF64044F}" srcOrd="0" destOrd="0" presId="urn:microsoft.com/office/officeart/2005/8/layout/pyramid1"/>
    <dgm:cxn modelId="{DF277F6E-5463-4336-ABDE-6CE9BBB5760E}" srcId="{C055D918-0D48-44D3-9287-CAE1B93EB64A}" destId="{F014B99B-BC0F-4D51-AA35-03139CBC5BDF}" srcOrd="0" destOrd="0" parTransId="{547044BC-B29A-41C2-9396-2C63C92CED4B}" sibTransId="{310293B5-AF1E-4EB5-9AC5-576D9AB28450}"/>
    <dgm:cxn modelId="{1E5B1BBB-EB15-427C-923B-76FB6018FA59}" type="presOf" srcId="{8380A261-4409-4C6B-8A07-0D64C5422F6D}" destId="{EB789FCB-B92C-4A52-BB06-4A95FA62001B}" srcOrd="1" destOrd="0" presId="urn:microsoft.com/office/officeart/2005/8/layout/pyramid1"/>
    <dgm:cxn modelId="{FC54928D-8489-45BE-A419-478DF3152712}" type="presParOf" srcId="{8C222443-D6D5-437E-8A06-7845FF64044F}" destId="{8E592AC7-B094-488F-86DE-8B46AA43A5F7}" srcOrd="0" destOrd="0" presId="urn:microsoft.com/office/officeart/2005/8/layout/pyramid1"/>
    <dgm:cxn modelId="{DC294B94-6F0D-4281-8DCC-7EE503DCE163}" type="presParOf" srcId="{8E592AC7-B094-488F-86DE-8B46AA43A5F7}" destId="{47753778-DDCD-4F66-8671-0963E55AC1AB}" srcOrd="0" destOrd="0" presId="urn:microsoft.com/office/officeart/2005/8/layout/pyramid1"/>
    <dgm:cxn modelId="{32B8B60D-2A65-4E4C-9F0F-98AF62A9611C}" type="presParOf" srcId="{8E592AC7-B094-488F-86DE-8B46AA43A5F7}" destId="{158BBE6D-1C8E-4142-827F-B1B32D20364B}" srcOrd="1" destOrd="0" presId="urn:microsoft.com/office/officeart/2005/8/layout/pyramid1"/>
    <dgm:cxn modelId="{4C8D2E90-553F-4C69-9633-5DB19C6B4730}" type="presParOf" srcId="{8C222443-D6D5-437E-8A06-7845FF64044F}" destId="{08609C55-E487-4600-AFD0-8994D3888F22}" srcOrd="1" destOrd="0" presId="urn:microsoft.com/office/officeart/2005/8/layout/pyramid1"/>
    <dgm:cxn modelId="{9AE41948-5B39-48DA-8B26-40AF888C607C}" type="presParOf" srcId="{08609C55-E487-4600-AFD0-8994D3888F22}" destId="{7099C5AD-A666-455F-9144-31509FAE35FB}" srcOrd="0" destOrd="0" presId="urn:microsoft.com/office/officeart/2005/8/layout/pyramid1"/>
    <dgm:cxn modelId="{EDA768DD-D368-40A1-A0BA-204DC4265C49}" type="presParOf" srcId="{08609C55-E487-4600-AFD0-8994D3888F22}" destId="{8064A9E2-4365-4891-A563-4210D9FE6047}" srcOrd="1" destOrd="0" presId="urn:microsoft.com/office/officeart/2005/8/layout/pyramid1"/>
    <dgm:cxn modelId="{EE52A2AF-CD13-415D-9E54-7F7697F26A0C}" type="presParOf" srcId="{8C222443-D6D5-437E-8A06-7845FF64044F}" destId="{4E66420A-6794-4210-A8DC-A681DFE94B26}" srcOrd="2" destOrd="0" presId="urn:microsoft.com/office/officeart/2005/8/layout/pyramid1"/>
    <dgm:cxn modelId="{3162D02E-FA21-4300-B51B-7304BA500A88}" type="presParOf" srcId="{4E66420A-6794-4210-A8DC-A681DFE94B26}" destId="{3405B94A-B110-4EB0-B99D-680A85764021}" srcOrd="0" destOrd="0" presId="urn:microsoft.com/office/officeart/2005/8/layout/pyramid1"/>
    <dgm:cxn modelId="{48E779E7-74C8-4ED9-B4DB-8D03ECADD262}" type="presParOf" srcId="{4E66420A-6794-4210-A8DC-A681DFE94B26}" destId="{EB789FCB-B92C-4A52-BB06-4A95FA62001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53778-DDCD-4F66-8671-0963E55AC1AB}">
      <dsp:nvSpPr>
        <dsp:cNvPr id="0" name=""/>
        <dsp:cNvSpPr/>
      </dsp:nvSpPr>
      <dsp:spPr>
        <a:xfrm>
          <a:off x="1500197" y="0"/>
          <a:ext cx="1500197" cy="1729979"/>
        </a:xfrm>
        <a:prstGeom prst="trapezoid">
          <a:avLst>
            <a:gd name="adj" fmla="val 5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bg1"/>
              </a:solidFill>
            </a:rPr>
            <a:t>Федеральный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chemeClr val="bg1"/>
              </a:solidFill>
            </a:rPr>
            <a:t>уровень</a:t>
          </a:r>
        </a:p>
      </dsp:txBody>
      <dsp:txXfrm>
        <a:off x="1500197" y="0"/>
        <a:ext cx="1500197" cy="1729979"/>
      </dsp:txXfrm>
    </dsp:sp>
    <dsp:sp modelId="{7099C5AD-A666-455F-9144-31509FAE35FB}">
      <dsp:nvSpPr>
        <dsp:cNvPr id="0" name=""/>
        <dsp:cNvSpPr/>
      </dsp:nvSpPr>
      <dsp:spPr>
        <a:xfrm>
          <a:off x="744728" y="1746742"/>
          <a:ext cx="3000395" cy="1729979"/>
        </a:xfrm>
        <a:prstGeom prst="trapezoid">
          <a:avLst>
            <a:gd name="adj" fmla="val 43359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Региональный уровень</a:t>
          </a:r>
        </a:p>
      </dsp:txBody>
      <dsp:txXfrm>
        <a:off x="1269797" y="1746742"/>
        <a:ext cx="1950256" cy="1729979"/>
      </dsp:txXfrm>
    </dsp:sp>
    <dsp:sp modelId="{3405B94A-B110-4EB0-B99D-680A85764021}">
      <dsp:nvSpPr>
        <dsp:cNvPr id="0" name=""/>
        <dsp:cNvSpPr/>
      </dsp:nvSpPr>
      <dsp:spPr>
        <a:xfrm>
          <a:off x="0" y="3459958"/>
          <a:ext cx="4500593" cy="1729979"/>
        </a:xfrm>
        <a:prstGeom prst="trapezoid">
          <a:avLst>
            <a:gd name="adj" fmla="val 43359"/>
          </a:avLst>
        </a:prstGeom>
        <a:solidFill>
          <a:srgbClr val="00B0F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/>
            <a:t>Уровень </a:t>
          </a:r>
          <a:r>
            <a:rPr lang="ru-RU" sz="1200" b="1" kern="1200" dirty="0" smtClean="0"/>
            <a:t>ДОУ</a:t>
          </a:r>
          <a:endParaRPr lang="ru-RU" sz="1200" b="1" kern="1200" dirty="0"/>
        </a:p>
      </dsp:txBody>
      <dsp:txXfrm>
        <a:off x="787603" y="3459958"/>
        <a:ext cx="2925385" cy="1729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3E80-F3C1-40E1-ADE6-7667B802929F}" type="datetimeFigureOut">
              <a:rPr lang="ru-RU" smtClean="0"/>
              <a:pPr/>
              <a:t>26.11.2023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D8501-3B49-49BD-834F-769B3A01D1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7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53154-E84C-41DF-B5DA-EC6BBDAF4A27}" type="datetime1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1411B-D92D-4D4A-AE7C-DA3B657800A4}" type="datetime1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F3428-DA13-4CD4-A0C1-213CC02A17F0}" type="datetime1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6EF6-91A9-45D4-90F2-6D7F1684EEAD}" type="datetime1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FB03-7E63-4E96-8E71-64D8AAAA05E5}" type="datetime1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10540-5065-4154-B575-25F045956217}" type="datetime1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19B64-BEA0-4646-B2DC-9848AD041FF0}" type="datetime1">
              <a:rPr lang="ru-RU" smtClean="0"/>
              <a:pPr/>
              <a:t>26.11.2023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D4C0B-81BA-44B0-9873-B784BFDAA5C9}" type="datetime1">
              <a:rPr lang="ru-RU" smtClean="0"/>
              <a:pPr/>
              <a:t>26.11.2023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93CF4-D6E8-4C91-A0C2-281C5183E81D}" type="datetime1">
              <a:rPr lang="ru-RU" smtClean="0"/>
              <a:pPr/>
              <a:t>26.11.2023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BA916-F477-4046-8D7F-52FEE71D902C}" type="datetime1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3FF46-2893-462E-B2F1-225924908D8D}" type="datetime1">
              <a:rPr lang="ru-RU" smtClean="0"/>
              <a:pPr/>
              <a:t>26.11.2023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3BC51-48CD-4653-BB47-5F4125556576}" type="datetime1">
              <a:rPr lang="ru-RU" smtClean="0"/>
              <a:pPr/>
              <a:t>26.11.2023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emf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1</a:t>
            </a:fld>
            <a:endParaRPr lang="ru-RU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690F5C-004C-42B9-B72F-B786C782DD2F}"/>
              </a:ext>
            </a:extLst>
          </p:cNvPr>
          <p:cNvSpPr txBox="1"/>
          <p:nvPr/>
        </p:nvSpPr>
        <p:spPr>
          <a:xfrm>
            <a:off x="831998" y="683939"/>
            <a:ext cx="762401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«Детский сад № 404 г. Челябинска»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454084, г. Челябинск, ул.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Каслинская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19-Г, тел./факс 8 (351) 791-47-51, mdou404@mail.ru</a:t>
            </a:r>
          </a:p>
          <a:p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A1D50-C345-4A34-88BD-4C0B81EE5703}"/>
              </a:ext>
            </a:extLst>
          </p:cNvPr>
          <p:cNvSpPr txBox="1"/>
          <p:nvPr/>
        </p:nvSpPr>
        <p:spPr>
          <a:xfrm>
            <a:off x="747168" y="1623363"/>
            <a:ext cx="7624018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sz="2000" b="1" dirty="0"/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по внедрению бережливых технологий в системе образования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Челябинска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C5848D-E353-4493-B4C3-0DA0BB73400D}"/>
              </a:ext>
            </a:extLst>
          </p:cNvPr>
          <p:cNvSpPr txBox="1"/>
          <p:nvPr/>
        </p:nvSpPr>
        <p:spPr>
          <a:xfrm>
            <a:off x="3923928" y="4653136"/>
            <a:ext cx="4851575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МБДОУ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«ДС № 404г. Челябинска»</a:t>
            </a: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 А.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Устьянцева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D1909E-D425-4815-B6E0-8863093AA9F6}"/>
              </a:ext>
            </a:extLst>
          </p:cNvPr>
          <p:cNvSpPr txBox="1"/>
          <p:nvPr/>
        </p:nvSpPr>
        <p:spPr>
          <a:xfrm>
            <a:off x="573881" y="3131468"/>
            <a:ext cx="81639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«Оптимизация процесса подготовки к индивидуальному занятию учителя-логопеда»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77" y="629939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4" y="49701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C5848D-E353-4493-B4C3-0DA0BB73400D}"/>
              </a:ext>
            </a:extLst>
          </p:cNvPr>
          <p:cNvSpPr txBox="1"/>
          <p:nvPr/>
        </p:nvSpPr>
        <p:spPr>
          <a:xfrm>
            <a:off x="2393467" y="6028689"/>
            <a:ext cx="39958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 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7441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29375"/>
            <a:ext cx="347662" cy="285750"/>
          </a:xfrm>
        </p:spPr>
        <p:txBody>
          <a:bodyPr/>
          <a:lstStyle/>
          <a:p>
            <a:pPr algn="ctr">
              <a:defRPr/>
            </a:pPr>
            <a:fld id="{AD987F0A-53C7-4A4A-8BA7-E39A8CD592AC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10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3" y="6309320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27512" y="341125"/>
            <a:ext cx="7240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Достигнутые результаты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05" y="1035241"/>
            <a:ext cx="2060158" cy="2746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292" y="3608548"/>
            <a:ext cx="1992671" cy="26568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8070" y="701165"/>
            <a:ext cx="4279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</a:rPr>
              <a:t>Фото ДО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/>
          <a:srcRect t="7282" r="7008"/>
          <a:stretch/>
        </p:blipFill>
        <p:spPr>
          <a:xfrm>
            <a:off x="3026494" y="1162830"/>
            <a:ext cx="1999173" cy="265775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583" y="3522993"/>
            <a:ext cx="1961791" cy="26157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5836" y="1206707"/>
            <a:ext cx="2825692" cy="211926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4920" y="3490468"/>
            <a:ext cx="1863040" cy="248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9994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29375"/>
            <a:ext cx="347662" cy="285750"/>
          </a:xfrm>
        </p:spPr>
        <p:txBody>
          <a:bodyPr/>
          <a:lstStyle/>
          <a:p>
            <a:pPr algn="ctr">
              <a:defRPr/>
            </a:pPr>
            <a:fld id="{AD987F0A-53C7-4A4A-8BA7-E39A8CD592AC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11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3" y="6309320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03848" y="446219"/>
            <a:ext cx="2669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Фото ПОСЛЕ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952" y="359629"/>
            <a:ext cx="1923986" cy="25653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4875" b="29780"/>
          <a:stretch/>
        </p:blipFill>
        <p:spPr>
          <a:xfrm>
            <a:off x="129933" y="1431216"/>
            <a:ext cx="1696804" cy="21147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r="11331" b="15226"/>
          <a:stretch/>
        </p:blipFill>
        <p:spPr>
          <a:xfrm>
            <a:off x="1799589" y="708555"/>
            <a:ext cx="1802015" cy="2297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5018" y="3134626"/>
            <a:ext cx="1666498" cy="2221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9603" y="1010136"/>
            <a:ext cx="2258644" cy="16939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274" y="3620646"/>
            <a:ext cx="2132478" cy="16236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l="12930" r="3109" b="43053"/>
          <a:stretch/>
        </p:blipFill>
        <p:spPr>
          <a:xfrm>
            <a:off x="2669594" y="2895483"/>
            <a:ext cx="3334636" cy="18955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7280" y="4885966"/>
            <a:ext cx="3383533" cy="154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5230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29375"/>
            <a:ext cx="347662" cy="285750"/>
          </a:xfrm>
        </p:spPr>
        <p:txBody>
          <a:bodyPr/>
          <a:lstStyle/>
          <a:p>
            <a:pPr algn="ctr">
              <a:defRPr/>
            </a:pPr>
            <a:fld id="{AD987F0A-53C7-4A4A-8BA7-E39A8CD592AC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12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3" y="6309320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627499" y="461688"/>
            <a:ext cx="4087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/>
              <a:t>Достигнутые результаты </a:t>
            </a:r>
            <a:endParaRPr lang="ru-RU" sz="2800" dirty="0"/>
          </a:p>
        </p:txBody>
      </p:sp>
      <p:sp>
        <p:nvSpPr>
          <p:cNvPr id="7" name="Содержимое 4"/>
          <p:cNvSpPr>
            <a:spLocks noGrp="1"/>
          </p:cNvSpPr>
          <p:nvPr>
            <p:ph idx="4294967295"/>
          </p:nvPr>
        </p:nvSpPr>
        <p:spPr>
          <a:xfrm>
            <a:off x="395536" y="910409"/>
            <a:ext cx="8229600" cy="461963"/>
          </a:xfrm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ru-RU" altLang="ru-RU" sz="2400" b="1" dirty="0" smtClean="0">
                <a:solidFill>
                  <a:srgbClr val="002060"/>
                </a:solidFill>
              </a:rPr>
              <a:t>Время протекания процесса:</a:t>
            </a:r>
            <a:r>
              <a:rPr lang="en-US" altLang="ru-RU" sz="2400" b="1" dirty="0" smtClean="0">
                <a:solidFill>
                  <a:srgbClr val="002060"/>
                </a:solidFill>
                <a:latin typeface="Franklin Gothic Book" pitchFamily="34" charset="0"/>
              </a:rPr>
              <a:t> </a:t>
            </a:r>
            <a:endParaRPr lang="ru-RU" alt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79512" y="1372372"/>
            <a:ext cx="4105275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ru-RU" sz="2000" b="1" dirty="0">
                <a:solidFill>
                  <a:srgbClr val="006600"/>
                </a:solidFill>
                <a:latin typeface="Calibri" pitchFamily="34" charset="0"/>
              </a:rPr>
              <a:t>БЫЛО</a:t>
            </a:r>
            <a:r>
              <a:rPr lang="ru-RU" sz="2000" dirty="0" smtClean="0">
                <a:solidFill>
                  <a:srgbClr val="006600"/>
                </a:solidFill>
                <a:latin typeface="Calibri" pitchFamily="34" charset="0"/>
              </a:rPr>
              <a:t>:</a:t>
            </a:r>
            <a:endParaRPr lang="ru-RU" sz="12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0" hangingPunct="0">
              <a:lnSpc>
                <a:spcPct val="15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Составление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рабочей документации учителем –логопедом -10 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</a:rPr>
              <a:t>мин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Ежедневное заполнение журнала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по коррекционной работе –5 мин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 eaLnBrk="0" hangingPunct="0">
              <a:lnSpc>
                <a:spcPct val="150000"/>
              </a:lnSpc>
            </a:pP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Поиск   и подготовка  материалов к занятию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20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мин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  <a:p>
            <a:pPr lvl="0" algn="ctr" eaLnBrk="0" hangingPunct="0">
              <a:lnSpc>
                <a:spcPct val="150000"/>
              </a:lnSpc>
            </a:pPr>
            <a:r>
              <a:rPr lang="ru-RU" sz="1200" b="1" dirty="0" smtClean="0">
                <a:solidFill>
                  <a:srgbClr val="FF0000"/>
                </a:solidFill>
              </a:rPr>
              <a:t>Итого </a:t>
            </a:r>
            <a:r>
              <a:rPr lang="ru-RU" sz="1200" b="1" dirty="0" smtClean="0">
                <a:solidFill>
                  <a:srgbClr val="FF0000"/>
                </a:solidFill>
              </a:rPr>
              <a:t>:  </a:t>
            </a:r>
            <a:r>
              <a:rPr lang="ru-RU" sz="1200" b="1" dirty="0" smtClean="0">
                <a:solidFill>
                  <a:srgbClr val="FF0000"/>
                </a:solidFill>
              </a:rPr>
              <a:t>45 </a:t>
            </a:r>
            <a:r>
              <a:rPr lang="ru-RU" sz="1200" b="1" dirty="0" smtClean="0">
                <a:solidFill>
                  <a:srgbClr val="FF0000"/>
                </a:solidFill>
              </a:rPr>
              <a:t>мин </a:t>
            </a:r>
            <a:endParaRPr lang="ru-RU" sz="1200" b="1" dirty="0">
              <a:solidFill>
                <a:srgbClr val="FF0000"/>
              </a:solidFill>
            </a:endParaRPr>
          </a:p>
          <a:p>
            <a:pPr algn="ctr" eaLnBrk="0" hangingPunct="0">
              <a:lnSpc>
                <a:spcPct val="150000"/>
              </a:lnSpc>
            </a:pPr>
            <a:r>
              <a:rPr lang="en-US" sz="1400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endParaRPr lang="ru-RU" sz="1400" b="1" dirty="0">
              <a:solidFill>
                <a:srgbClr val="0066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ru-RU" sz="1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dirty="0" smtClean="0">
                <a:solidFill>
                  <a:srgbClr val="9BBB59"/>
                </a:solidFill>
              </a:rPr>
              <a:t> </a:t>
            </a:r>
            <a:endParaRPr lang="ru-RU" dirty="0">
              <a:solidFill>
                <a:srgbClr val="9BBB59"/>
              </a:solidFill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211960" y="1355668"/>
            <a:ext cx="477964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000" b="1" dirty="0" smtClean="0">
                <a:solidFill>
                  <a:srgbClr val="006600"/>
                </a:solidFill>
                <a:latin typeface="Calibri" pitchFamily="34" charset="0"/>
              </a:rPr>
              <a:t>СТАЛО:</a:t>
            </a:r>
          </a:p>
          <a:p>
            <a:pPr eaLnBrk="0" hangingPunct="0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Ведение  документации  в электронном виде учителем-логопедом </a:t>
            </a:r>
          </a:p>
          <a:p>
            <a:pPr eaLnBrk="0" hangingPunct="0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- 3 мин</a:t>
            </a:r>
          </a:p>
          <a:p>
            <a:pPr eaLnBrk="0" hangingPunct="0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Заполнение 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электронного журнала по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коррекционной работе  </a:t>
            </a:r>
          </a:p>
          <a:p>
            <a:pPr eaLnBrk="0" hangingPunct="0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- 3 мин</a:t>
            </a:r>
            <a:endParaRPr lang="ru-RU" sz="12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  <a:p>
            <a:pPr eaLnBrk="0" hangingPunct="0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Систематизация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материалов к инд. занятию и создание электронного банка и методических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материалов </a:t>
            </a:r>
          </a:p>
          <a:p>
            <a:pPr eaLnBrk="0" hangingPunct="0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 - 5  мин</a:t>
            </a:r>
          </a:p>
          <a:p>
            <a:pPr eaLnBrk="0" hangingPunct="0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Создание </a:t>
            </a: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алгоритма проведения 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индивидуального коррекционного занятия и недельного планирования  </a:t>
            </a:r>
          </a:p>
          <a:p>
            <a:pPr eaLnBrk="0" hangingPunct="0"/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- 10 мин </a:t>
            </a:r>
          </a:p>
          <a:p>
            <a:pPr algn="ctr" eaLnBrk="0" hangingPunct="0"/>
            <a:r>
              <a:rPr lang="ru-RU" sz="1200" b="1" dirty="0" smtClean="0">
                <a:solidFill>
                  <a:srgbClr val="FF0000"/>
                </a:solidFill>
                <a:latin typeface="Calibri" pitchFamily="34" charset="0"/>
              </a:rPr>
              <a:t>Итого </a:t>
            </a:r>
            <a:r>
              <a:rPr lang="ru-RU" sz="1200" b="1" dirty="0">
                <a:solidFill>
                  <a:srgbClr val="FF0000"/>
                </a:solidFill>
                <a:latin typeface="Calibri" pitchFamily="34" charset="0"/>
              </a:rPr>
              <a:t>21 минута</a:t>
            </a:r>
          </a:p>
          <a:p>
            <a:pPr algn="ctr" eaLnBrk="0" hangingPunct="0"/>
            <a:r>
              <a:rPr lang="ru-RU" sz="1200" b="1" dirty="0">
                <a:solidFill>
                  <a:srgbClr val="FF0000"/>
                </a:solidFill>
                <a:latin typeface="Calibri" pitchFamily="34" charset="0"/>
              </a:rPr>
              <a:t> (Экономия времени </a:t>
            </a:r>
            <a:r>
              <a:rPr lang="ru-RU" sz="1200" b="1" dirty="0" smtClean="0">
                <a:solidFill>
                  <a:srgbClr val="FF0000"/>
                </a:solidFill>
                <a:latin typeface="Calibri" pitchFamily="34" charset="0"/>
              </a:rPr>
              <a:t>24 минуты)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15907" y="4650491"/>
            <a:ext cx="76562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Минимизированы   потери  времени , связанные с подготовкой к индивидуальным коррекционным занятиям.</a:t>
            </a:r>
          </a:p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1400" b="1" dirty="0"/>
              <a:t>Создана  систематизированная база  пособий для проведения индивидуальных занятий по коррекции речи.</a:t>
            </a:r>
          </a:p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1400" b="1" dirty="0"/>
              <a:t>Разработан   алгоритм  проведения индивидуального занятия по коррекции  речи.</a:t>
            </a:r>
          </a:p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sz="1400" b="1" dirty="0"/>
              <a:t>Создана и применяется  доски задач </a:t>
            </a:r>
            <a:r>
              <a:rPr lang="ru-RU" sz="1400" b="1" dirty="0" err="1"/>
              <a:t>Канбан</a:t>
            </a:r>
            <a:r>
              <a:rPr lang="ru-RU" sz="1400" b="1" dirty="0"/>
              <a:t> для планирования индивидуальной   коррекционной работы </a:t>
            </a:r>
            <a:r>
              <a:rPr lang="ru-RU" sz="1400" dirty="0"/>
              <a:t>. 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50137" y="4281159"/>
            <a:ext cx="575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Результат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88339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261134-B118-4814-910A-53FD1FCFF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4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484" y="6237312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4414" y="669774"/>
            <a:ext cx="7044877" cy="4549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789013"/>
            <a:ext cx="5941347" cy="371264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Администрация города Челябинска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gerd_m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18267" r="9725" b="6970"/>
          <a:stretch/>
        </p:blipFill>
        <p:spPr bwMode="auto">
          <a:xfrm>
            <a:off x="395536" y="1484784"/>
            <a:ext cx="8117092" cy="42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944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AC7F4D-E65F-462B-8A35-B149C55565D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34" name="Прямоугольник 5"/>
          <p:cNvSpPr>
            <a:spLocks noChangeArrowheads="1"/>
          </p:cNvSpPr>
          <p:nvPr/>
        </p:nvSpPr>
        <p:spPr bwMode="auto">
          <a:xfrm>
            <a:off x="1907704" y="788578"/>
            <a:ext cx="47988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Руководитель и команда проекта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2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07" y="6309320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250244"/>
            <a:ext cx="8219256" cy="4875920"/>
          </a:xfrm>
        </p:spPr>
        <p:txBody>
          <a:bodyPr>
            <a:normAutofit/>
          </a:bodyPr>
          <a:lstStyle/>
          <a:p>
            <a:r>
              <a:rPr lang="ru-RU" sz="2000" dirty="0"/>
              <a:t>Руководитель проекта </a:t>
            </a:r>
            <a:r>
              <a:rPr lang="ru-RU" sz="2000" dirty="0" smtClean="0"/>
              <a:t>–</a:t>
            </a:r>
            <a:r>
              <a:rPr lang="ru-RU" sz="2000" dirty="0" err="1" smtClean="0"/>
              <a:t>Устьянцева</a:t>
            </a:r>
            <a:r>
              <a:rPr lang="ru-RU" sz="2000" dirty="0" smtClean="0"/>
              <a:t> Ирина Анатольевна, </a:t>
            </a:r>
          </a:p>
          <a:p>
            <a:pPr marL="0" indent="0">
              <a:buNone/>
            </a:pPr>
            <a:r>
              <a:rPr lang="ru-RU" sz="2000" dirty="0" smtClean="0"/>
              <a:t>заведующий МБДОУ «ДС № 404 г. Челябинска»</a:t>
            </a:r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r>
              <a:rPr lang="ru-RU" sz="2000" dirty="0" smtClean="0"/>
              <a:t>Команда </a:t>
            </a:r>
            <a:r>
              <a:rPr lang="ru-RU" sz="2000" dirty="0" smtClean="0"/>
              <a:t>проекта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1874402"/>
            <a:ext cx="5941347" cy="371264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города Челябинска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gerd_m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://mdou404.lbihost.ru/space/63/2017/10/%D0%BC%D0%B0%D0%BC%D0%B0-234x300-1-234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51" y="1181965"/>
            <a:ext cx="1439889" cy="167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2" t="16505" r="11621" b="57681"/>
          <a:stretch/>
        </p:blipFill>
        <p:spPr bwMode="auto">
          <a:xfrm>
            <a:off x="1410849" y="3586576"/>
            <a:ext cx="1432959" cy="171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 descr="https://sun9-74.userapi.com/impg/4H-343x2TC2WkWNwOOBdELndCdqGiKhsTUd6Ng/T76Keto-NAo.jpg?size=1440x2160&amp;quality=95&amp;sign=6607681a8136be85b943b393c448d67e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9" t="22149" r="29177" b="41222"/>
          <a:stretch/>
        </p:blipFill>
        <p:spPr bwMode="auto">
          <a:xfrm>
            <a:off x="3756439" y="3586576"/>
            <a:ext cx="1319617" cy="193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https://sun9-67.userapi.com/impg/_SzLTgr2_kGbqJZ8mvbSvoN3tELnuLhn3jlyEA/XY5GNYoyVQU.jpg?size=1072x1309&amp;quality=95&amp;sign=ca7130d39547a628117a8efecf175db1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0" t="14904" r="38378" b="36306"/>
          <a:stretch/>
        </p:blipFill>
        <p:spPr bwMode="auto">
          <a:xfrm>
            <a:off x="6132703" y="3531567"/>
            <a:ext cx="1172613" cy="1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1546821" y="5596238"/>
            <a:ext cx="12969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Афлетонова</a:t>
            </a: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Филия</a:t>
            </a: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alt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Янзуановна</a:t>
            </a:r>
            <a:endParaRPr kumimoji="0" lang="ru-RU" altLang="ru-RU" sz="1000" b="1" i="0" u="none" strike="noStrike" kern="1200" cap="none" spc="0" normalizeH="0" baseline="0" noProof="0" dirty="0" smtClean="0">
              <a:ln>
                <a:noFill/>
              </a:ln>
              <a:solidFill>
                <a:srgbClr val="00295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учитель-логопед </a:t>
            </a: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00295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3756439" y="5632627"/>
            <a:ext cx="145077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Духонина</a:t>
            </a: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Надежда Яковлевна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учитель-логопед</a:t>
            </a: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00295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88687" y="5494576"/>
            <a:ext cx="20211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Киселева </a:t>
            </a:r>
            <a:endParaRPr kumimoji="0" lang="ru-RU" altLang="ru-RU" sz="1000" b="1" i="0" u="none" strike="noStrike" kern="1200" cap="none" spc="0" normalizeH="0" baseline="0" noProof="0" dirty="0" smtClean="0">
              <a:ln>
                <a:noFill/>
              </a:ln>
              <a:solidFill>
                <a:srgbClr val="00295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Татьяна Павловна </a:t>
            </a:r>
            <a:endParaRPr kumimoji="0" lang="ru-RU" altLang="ru-RU" sz="1000" b="1" i="0" u="none" strike="noStrike" kern="1200" cap="none" spc="0" normalizeH="0" baseline="0" noProof="0" dirty="0">
              <a:ln>
                <a:noFill/>
              </a:ln>
              <a:solidFill>
                <a:srgbClr val="00295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Заместитель заведующего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УМР</a:t>
            </a:r>
            <a:br>
              <a:rPr kumimoji="0" lang="ru-RU" alt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00295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00295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20803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C7F4D-E65F-462B-8A35-B149C55565DD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2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407" y="6309320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Администрация города Челябинска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1907704" y="788578"/>
            <a:ext cx="56886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Приказ об открытии проекта за подписью руководителя ОО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672565"/>
            <a:ext cx="3436240" cy="45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122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1141367" y="1249682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1</a:t>
            </a:r>
            <a:r>
              <a:rPr lang="ru-RU" sz="1200" b="1" dirty="0"/>
              <a:t> </a:t>
            </a:r>
          </a:p>
        </p:txBody>
      </p:sp>
      <p:sp>
        <p:nvSpPr>
          <p:cNvPr id="6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00813"/>
            <a:ext cx="347662" cy="285750"/>
          </a:xfrm>
        </p:spPr>
        <p:txBody>
          <a:bodyPr/>
          <a:lstStyle/>
          <a:p>
            <a:pPr algn="ctr">
              <a:defRPr/>
            </a:pPr>
            <a:fld id="{2AD4DEC4-E446-475C-A333-F6C77385E2A3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5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4131452" y="5322797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79" name="TextBox 48"/>
          <p:cNvSpPr txBox="1">
            <a:spLocks noChangeArrowheads="1"/>
          </p:cNvSpPr>
          <p:nvPr/>
        </p:nvSpPr>
        <p:spPr bwMode="auto">
          <a:xfrm>
            <a:off x="282637" y="6338048"/>
            <a:ext cx="46085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Время протекания процесса 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мин. </a:t>
            </a:r>
          </a:p>
        </p:txBody>
      </p:sp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716703"/>
              </p:ext>
            </p:extLst>
          </p:nvPr>
        </p:nvGraphicFramePr>
        <p:xfrm>
          <a:off x="442084" y="1657492"/>
          <a:ext cx="2329716" cy="178300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29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61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-логопед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39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Планирование коррекционной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работы.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Соотнесение  расписания 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инд.занятий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индивидуальных маршрутов сопровождения воспитанников, тематического планирования в бумажном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виде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52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мин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9" name="Таблица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205812"/>
              </p:ext>
            </p:extLst>
          </p:nvPr>
        </p:nvGraphicFramePr>
        <p:xfrm>
          <a:off x="4861610" y="4399072"/>
          <a:ext cx="3928268" cy="239264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28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alt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Потеря рабочего времени при    сопоставлении   рабочей документации учителя-логопеда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alt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altLang="ru-RU" sz="1100" dirty="0" smtClean="0">
                          <a:cs typeface="Arial" pitchFamily="34" charset="0"/>
                        </a:rPr>
                        <a:t>Потеря рабочего времени на внесение данных в журнал ежедневного планирования занятий и подбор материала</a:t>
                      </a:r>
                      <a:endParaRPr lang="ru-RU" altLang="ru-RU" sz="11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alt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cs typeface="Arial" pitchFamily="34" charset="0"/>
                        </a:rPr>
                        <a:t>Отсутствие визуализации этапов проведения индивидуального занятия</a:t>
                      </a: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3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/>
                      </a:pPr>
                      <a:r>
                        <a:rPr lang="ru-RU" altLang="ru-RU" sz="1100" b="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alt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1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Отсутствие визуализации недельного планирования индивид. работы 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3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142875" y="1772816"/>
            <a:ext cx="231794" cy="1373335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ВХОД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500562" y="4715089"/>
            <a:ext cx="288032" cy="1512168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ВЫХОД</a:t>
            </a:r>
          </a:p>
        </p:txBody>
      </p:sp>
      <p:sp>
        <p:nvSpPr>
          <p:cNvPr id="15406" name="Прямоугольник 54"/>
          <p:cNvSpPr>
            <a:spLocks noChangeArrowheads="1"/>
          </p:cNvSpPr>
          <p:nvPr/>
        </p:nvSpPr>
        <p:spPr bwMode="auto">
          <a:xfrm>
            <a:off x="5708494" y="4090693"/>
            <a:ext cx="34575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ПРОБЛЕМЫ:</a:t>
            </a:r>
          </a:p>
        </p:txBody>
      </p:sp>
      <p:sp>
        <p:nvSpPr>
          <p:cNvPr id="70" name="Пятно 1 60"/>
          <p:cNvSpPr/>
          <p:nvPr/>
        </p:nvSpPr>
        <p:spPr>
          <a:xfrm>
            <a:off x="2208188" y="1131680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84" name="Пятно 1 60"/>
          <p:cNvSpPr/>
          <p:nvPr/>
        </p:nvSpPr>
        <p:spPr>
          <a:xfrm>
            <a:off x="7951050" y="1131155"/>
            <a:ext cx="646113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102" name="Пятно 1 60"/>
          <p:cNvSpPr/>
          <p:nvPr/>
        </p:nvSpPr>
        <p:spPr>
          <a:xfrm>
            <a:off x="1841515" y="4074024"/>
            <a:ext cx="644525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104" name="Пятно 1 60"/>
          <p:cNvSpPr/>
          <p:nvPr/>
        </p:nvSpPr>
        <p:spPr>
          <a:xfrm>
            <a:off x="5062382" y="1104697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2</a:t>
            </a: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4" y="357188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Прямоугольник 5"/>
          <p:cNvSpPr>
            <a:spLocks noChangeArrowheads="1"/>
          </p:cNvSpPr>
          <p:nvPr/>
        </p:nvSpPr>
        <p:spPr bwMode="auto">
          <a:xfrm>
            <a:off x="197767" y="465221"/>
            <a:ext cx="889362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Карта текущего состояния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процесса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«Оптимизация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процесса подготовки к индивидуальному занятию учителя-логопеда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9" name="Таблица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565118"/>
              </p:ext>
            </p:extLst>
          </p:nvPr>
        </p:nvGraphicFramePr>
        <p:xfrm>
          <a:off x="3338228" y="1676861"/>
          <a:ext cx="1751856" cy="140008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Учитель-логопед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Внесение сведений в журнал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индивидуальных занятий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algn="ctr" defTabSz="914400" rtl="0" eaLnBrk="1" latinLnBrk="0" hangingPunct="1">
                        <a:defRPr/>
                      </a:pP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мин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0" name="Таблица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921019"/>
              </p:ext>
            </p:extLst>
          </p:nvPr>
        </p:nvGraphicFramePr>
        <p:xfrm>
          <a:off x="5984282" y="1656763"/>
          <a:ext cx="1751856" cy="140008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51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Учитель-логопед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Подбор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материалов для индивидуальных занятий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algn="ctr" defTabSz="914400" rtl="0" eaLnBrk="1" latinLnBrk="0" hangingPunct="1">
                        <a:defRPr/>
                      </a:pP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3" name="Таблица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539747"/>
              </p:ext>
            </p:extLst>
          </p:nvPr>
        </p:nvGraphicFramePr>
        <p:xfrm>
          <a:off x="2254411" y="4715089"/>
          <a:ext cx="1801484" cy="14325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01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4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</a:t>
                      </a:r>
                      <a:r>
                        <a:rPr lang="ru-RU" sz="11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-логопед</a:t>
                      </a:r>
                      <a:endParaRPr lang="ru-RU" sz="11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Отсутствие визуализации</a:t>
                      </a:r>
                    </a:p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недельного планирования индивид. работы 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algn="ctr" defTabSz="914400" rtl="0" eaLnBrk="1" latinLnBrk="0" hangingPunct="1">
                        <a:defRPr/>
                      </a:pP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61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0" name="Прямоугольник 109"/>
          <p:cNvSpPr/>
          <p:nvPr/>
        </p:nvSpPr>
        <p:spPr>
          <a:xfrm>
            <a:off x="3976508" y="1203387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2</a:t>
            </a:r>
            <a:r>
              <a:rPr lang="ru-RU" sz="1200" b="1" dirty="0"/>
              <a:t> </a:t>
            </a:r>
          </a:p>
        </p:txBody>
      </p:sp>
      <p:sp>
        <p:nvSpPr>
          <p:cNvPr id="111" name="Прямоугольник 110"/>
          <p:cNvSpPr/>
          <p:nvPr/>
        </p:nvSpPr>
        <p:spPr>
          <a:xfrm>
            <a:off x="6732240" y="1104697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3</a:t>
            </a:r>
            <a:r>
              <a:rPr lang="ru-RU" sz="1200" b="1" dirty="0"/>
              <a:t> </a:t>
            </a:r>
          </a:p>
        </p:txBody>
      </p:sp>
      <p:sp>
        <p:nvSpPr>
          <p:cNvPr id="112" name="Прямоугольник 111"/>
          <p:cNvSpPr/>
          <p:nvPr/>
        </p:nvSpPr>
        <p:spPr>
          <a:xfrm>
            <a:off x="706055" y="4218486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ШАГ4</a:t>
            </a:r>
            <a:r>
              <a:rPr lang="ru-RU" sz="1200" b="1" dirty="0"/>
              <a:t> </a:t>
            </a:r>
          </a:p>
        </p:txBody>
      </p:sp>
      <p:sp>
        <p:nvSpPr>
          <p:cNvPr id="113" name="Прямоугольник 112"/>
          <p:cNvSpPr/>
          <p:nvPr/>
        </p:nvSpPr>
        <p:spPr>
          <a:xfrm>
            <a:off x="2954387" y="4244680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5</a:t>
            </a:r>
            <a:r>
              <a:rPr lang="ru-RU" sz="1200" b="1" dirty="0"/>
              <a:t> </a:t>
            </a:r>
          </a:p>
        </p:txBody>
      </p:sp>
      <p:sp>
        <p:nvSpPr>
          <p:cNvPr id="119" name="Стрелка вправо 118"/>
          <p:cNvSpPr/>
          <p:nvPr/>
        </p:nvSpPr>
        <p:spPr>
          <a:xfrm>
            <a:off x="5365872" y="1999692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0" name="Стрелка вправо 119"/>
          <p:cNvSpPr/>
          <p:nvPr/>
        </p:nvSpPr>
        <p:spPr>
          <a:xfrm>
            <a:off x="7915814" y="1949594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1" name="Стрелка вправо 120"/>
          <p:cNvSpPr/>
          <p:nvPr/>
        </p:nvSpPr>
        <p:spPr>
          <a:xfrm>
            <a:off x="2907535" y="2011718"/>
            <a:ext cx="342622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Рисунок 44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214945"/>
            <a:ext cx="4445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489696"/>
              </p:ext>
            </p:extLst>
          </p:nvPr>
        </p:nvGraphicFramePr>
        <p:xfrm>
          <a:off x="312389" y="4609657"/>
          <a:ext cx="1451299" cy="16176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451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Учитель-логопед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Отсутствие визуализации этапов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индивидуального занятия</a:t>
                      </a:r>
                      <a:endParaRPr 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  <a:p>
                      <a:pPr marL="0" algn="ctr" defTabSz="914400" rtl="0" eaLnBrk="1" latinLnBrk="0" hangingPunct="1">
                        <a:defRPr/>
                      </a:pP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38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мин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989605"/>
              </p:ext>
            </p:extLst>
          </p:nvPr>
        </p:nvGraphicFramePr>
        <p:xfrm>
          <a:off x="329902" y="1167566"/>
          <a:ext cx="7954467" cy="5364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3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 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Коренная причина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решения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alt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alt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Временные</a:t>
                      </a:r>
                      <a:r>
                        <a:rPr lang="ru-RU" alt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затраты процесса ведения документации</a:t>
                      </a:r>
                      <a:endParaRPr lang="ru-RU" alt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Ведение   документации в  бумажном варианте (индивидуальных маршрутов сопровождения воспитанников, журналов</a:t>
                      </a:r>
                      <a:r>
                        <a:rPr lang="ru-RU" alt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индивидуальных занятий,  тематического планирования)</a:t>
                      </a:r>
                      <a:endParaRPr lang="ru-RU" altLang="ru-RU" sz="1200" b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электронной базы документации (ИОМ, журнал регистрации инд. занятий, тематического планирования)</a:t>
                      </a:r>
                      <a:endParaRPr lang="ru-RU" sz="12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2.Временные затраты на</a:t>
                      </a:r>
                      <a:r>
                        <a:rPr lang="ru-RU" altLang="ru-RU" sz="12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поиск дидактического материала</a:t>
                      </a:r>
                      <a:endParaRPr lang="ru-RU" alt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Недостаточная систематизация дидактических пособий. Материал не систематизирован (хранится на разных носителях, не разбит по возрастам и темам)</a:t>
                      </a:r>
                    </a:p>
                    <a:p>
                      <a:pPr algn="just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Систематизация банка  дидактических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пособий. 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35">
                <a:tc>
                  <a:txBody>
                    <a:bodyPr/>
                    <a:lstStyle/>
                    <a:p>
                      <a:pPr algn="just"/>
                      <a:r>
                        <a:rPr lang="ru-RU" altLang="ru-RU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altLang="ru-RU" sz="14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alt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Временные затраты на подготовку к этапам индивидуального занятия</a:t>
                      </a:r>
                      <a:endParaRPr lang="ru-RU" alt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Отсутствие визуализации этапов проведения индивидуального занятия.</a:t>
                      </a:r>
                      <a:endParaRPr lang="ru-RU" altLang="ru-RU" sz="1200" b="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 и внедрение в работу алгоритма проведения индивидуального коррекционного занятия.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3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altLang="ru-RU" sz="14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altLang="ru-RU" sz="1400" b="1" dirty="0" smtClean="0"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1200" b="0" dirty="0" smtClean="0">
                          <a:cs typeface="Times New Roman" pitchFamily="18" charset="0"/>
                        </a:rPr>
                        <a:t>Отсутствие визуализации ежедневного и</a:t>
                      </a:r>
                      <a:r>
                        <a:rPr lang="ru-RU" altLang="ru-RU" sz="1200" b="0" baseline="0" dirty="0" smtClean="0">
                          <a:cs typeface="Times New Roman" pitchFamily="18" charset="0"/>
                        </a:rPr>
                        <a:t> недельного планирования индивидуальной работы</a:t>
                      </a:r>
                      <a:endParaRPr lang="ru-RU" altLang="ru-RU" sz="1200" b="0" dirty="0" smtClean="0">
                        <a:cs typeface="Times New Roman" pitchFamily="18" charset="0"/>
                      </a:endParaRPr>
                    </a:p>
                    <a:p>
                      <a:pPr algn="just"/>
                      <a:endParaRPr lang="ru-RU" alt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b="0" dirty="0" smtClean="0">
                          <a:cs typeface="Times New Roman" pitchFamily="18" charset="0"/>
                        </a:rPr>
                        <a:t>Отсутствие доски планирования задач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использование доски «</a:t>
                      </a:r>
                      <a:r>
                        <a:rPr lang="ru-RU" sz="12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Канбан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C7F4D-E65F-462B-8A35-B149C55565DD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17434" name="Прямоугольник 5"/>
          <p:cNvSpPr>
            <a:spLocks noChangeArrowheads="1"/>
          </p:cNvSpPr>
          <p:nvPr/>
        </p:nvSpPr>
        <p:spPr bwMode="auto">
          <a:xfrm>
            <a:off x="1907704" y="669774"/>
            <a:ext cx="47988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Анализ проблем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82" y="384436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53" y="671533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259632" y="179609"/>
            <a:ext cx="6768752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Администрация города Челябинска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29375"/>
            <a:ext cx="347662" cy="285750"/>
          </a:xfrm>
        </p:spPr>
        <p:txBody>
          <a:bodyPr/>
          <a:lstStyle/>
          <a:p>
            <a:pPr algn="ctr">
              <a:defRPr/>
            </a:pPr>
            <a:fld id="{AD987F0A-53C7-4A4A-8BA7-E39A8CD592AC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7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52410012"/>
              </p:ext>
            </p:extLst>
          </p:nvPr>
        </p:nvGraphicFramePr>
        <p:xfrm>
          <a:off x="123844" y="959978"/>
          <a:ext cx="4500593" cy="5189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4876732" y="4005064"/>
            <a:ext cx="3865563" cy="2006013"/>
          </a:xfrm>
          <a:prstGeom prst="round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1.Потеря рабочего времени при сопоставлении рабочей документации учителя-логопеда (расписания занятий и ИОМ воспитанников)</a:t>
            </a:r>
          </a:p>
          <a:p>
            <a:pPr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Потеря рабочего времени на внесение данных в журнал  ежедневного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планирования.</a:t>
            </a:r>
          </a:p>
          <a:p>
            <a:pPr>
              <a:defRPr/>
            </a:pP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Потеря времени на поиск  материала для проведения индивидуальных логопедических 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занятий.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Отсутствие визуализации этапов проведения индивидуального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занятия</a:t>
            </a:r>
          </a:p>
          <a:p>
            <a:pPr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Отсутствие визуализации (недельного и ежедневного) планирования  индивидуальной работы</a:t>
            </a:r>
          </a:p>
          <a:p>
            <a:pPr>
              <a:defRPr/>
            </a:pP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ятно 1 60"/>
          <p:cNvSpPr/>
          <p:nvPr/>
        </p:nvSpPr>
        <p:spPr>
          <a:xfrm>
            <a:off x="1276447" y="5506251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13" name="Пятно 1 60"/>
          <p:cNvSpPr/>
          <p:nvPr/>
        </p:nvSpPr>
        <p:spPr>
          <a:xfrm>
            <a:off x="2699792" y="5506252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4" name="Пятно 1 60"/>
          <p:cNvSpPr/>
          <p:nvPr/>
        </p:nvSpPr>
        <p:spPr>
          <a:xfrm>
            <a:off x="2915816" y="4544739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3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43" y="522303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73" y="6309320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5"/>
          <p:cNvSpPr>
            <a:spLocks noChangeArrowheads="1"/>
          </p:cNvSpPr>
          <p:nvPr/>
        </p:nvSpPr>
        <p:spPr bwMode="auto">
          <a:xfrm>
            <a:off x="2458318" y="797801"/>
            <a:ext cx="47988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Пирамида  проблем</a:t>
            </a:r>
          </a:p>
        </p:txBody>
      </p:sp>
      <p:sp>
        <p:nvSpPr>
          <p:cNvPr id="20" name="Пятно 1 60"/>
          <p:cNvSpPr/>
          <p:nvPr/>
        </p:nvSpPr>
        <p:spPr>
          <a:xfrm>
            <a:off x="1280975" y="4797152"/>
            <a:ext cx="646112" cy="50482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sz="800" b="1" dirty="0">
                <a:solidFill>
                  <a:schemeClr val="bg1"/>
                </a:solidFill>
                <a:cs typeface="Arial" pitchFamily="34" charset="0"/>
              </a:rPr>
              <a:t>4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gerd_mal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29375"/>
            <a:ext cx="347662" cy="285750"/>
          </a:xfrm>
        </p:spPr>
        <p:txBody>
          <a:bodyPr/>
          <a:lstStyle/>
          <a:p>
            <a:pPr algn="ctr">
              <a:defRPr/>
            </a:pPr>
            <a:fld id="{0970D5C5-FB1B-4607-B94D-242D9579A688}" type="slidenum">
              <a:rPr lang="ru-RU" b="1">
                <a:solidFill>
                  <a:schemeClr val="accent5">
                    <a:lumMod val="50000"/>
                  </a:schemeClr>
                </a:solidFill>
              </a:rPr>
              <a:pPr algn="ctr">
                <a:defRPr/>
              </a:pPr>
              <a:t>8</a:t>
            </a:fld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446" name="TextBox 48"/>
          <p:cNvSpPr txBox="1">
            <a:spLocks noChangeArrowheads="1"/>
          </p:cNvSpPr>
          <p:nvPr/>
        </p:nvSpPr>
        <p:spPr bwMode="auto">
          <a:xfrm>
            <a:off x="439765" y="5948010"/>
            <a:ext cx="4714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протекания процесса –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мин</a:t>
            </a:r>
            <a:r>
              <a:rPr lang="ru-RU" sz="1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5726380" y="4269224"/>
            <a:ext cx="288032" cy="1512168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ВЫХОД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175322" y="2252035"/>
            <a:ext cx="251520" cy="1224136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ВХОД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83" y="493527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842" y="6447771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5"/>
          <p:cNvSpPr>
            <a:spLocks noChangeArrowheads="1"/>
          </p:cNvSpPr>
          <p:nvPr/>
        </p:nvSpPr>
        <p:spPr bwMode="auto">
          <a:xfrm>
            <a:off x="129595" y="510901"/>
            <a:ext cx="91229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Карта целевого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состоянии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процесса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«Оптимизация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процесса подготовки к индивидуальному занятию учителя-логопеда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182590"/>
              </p:ext>
            </p:extLst>
          </p:nvPr>
        </p:nvGraphicFramePr>
        <p:xfrm>
          <a:off x="515888" y="2030073"/>
          <a:ext cx="2039888" cy="156772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100" b="1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Участник процесса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dirty="0" smtClean="0">
                          <a:latin typeface="+mn-lt"/>
                          <a:cs typeface="Times New Roman" panose="02020603050405020304" pitchFamily="18" charset="0"/>
                        </a:rPr>
                        <a:t>Ведение</a:t>
                      </a:r>
                      <a:r>
                        <a:rPr lang="ru-RU" sz="11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1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документации  в электронном виде (ИОМ</a:t>
                      </a:r>
                      <a:r>
                        <a:rPr lang="ru-RU" sz="11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, журнал регистрации инд. занятий, тематического планирования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мин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1027647" y="1608861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1</a:t>
            </a:r>
            <a:r>
              <a:rPr lang="ru-RU" sz="1200" b="1" dirty="0"/>
              <a:t> </a:t>
            </a:r>
          </a:p>
        </p:txBody>
      </p:sp>
      <p:sp>
        <p:nvSpPr>
          <p:cNvPr id="32" name="Стрелка вправо 31"/>
          <p:cNvSpPr/>
          <p:nvPr/>
        </p:nvSpPr>
        <p:spPr>
          <a:xfrm>
            <a:off x="2629769" y="2536956"/>
            <a:ext cx="373824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541257"/>
              </p:ext>
            </p:extLst>
          </p:nvPr>
        </p:nvGraphicFramePr>
        <p:xfrm>
          <a:off x="3144495" y="2139443"/>
          <a:ext cx="1836268" cy="140008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6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Заполнение  электронного журнала по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коррекционной работе </a:t>
                      </a:r>
                    </a:p>
                    <a:p>
                      <a:pPr marL="0" algn="ctr" defTabSz="914400" rtl="0" eaLnBrk="1" latinLnBrk="0" hangingPunct="1">
                        <a:defRPr/>
                      </a:pP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60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мин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973273"/>
              </p:ext>
            </p:extLst>
          </p:nvPr>
        </p:nvGraphicFramePr>
        <p:xfrm>
          <a:off x="5982858" y="2010218"/>
          <a:ext cx="2048432" cy="152931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4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478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34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Поиск материалов к инд. занятию в электронном банке  пособий  и методических материалов</a:t>
                      </a:r>
                    </a:p>
                    <a:p>
                      <a:pPr marL="0" algn="ctr" defTabSz="914400" rtl="0" eaLnBrk="1" latinLnBrk="0" hangingPunct="1">
                        <a:defRPr/>
                      </a:pPr>
                      <a:endParaRPr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88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мин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82270"/>
              </p:ext>
            </p:extLst>
          </p:nvPr>
        </p:nvGraphicFramePr>
        <p:xfrm>
          <a:off x="695367" y="4306920"/>
          <a:ext cx="1872637" cy="12823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72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Применение  алгоритма проведения индивидуального коррекционного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занятия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19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мин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6" name="Таблица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646579"/>
              </p:ext>
            </p:extLst>
          </p:nvPr>
        </p:nvGraphicFramePr>
        <p:xfrm>
          <a:off x="3132649" y="4211289"/>
          <a:ext cx="2232651" cy="14499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32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64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11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Использование алгоритма недельного планирования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использованием доски задач </a:t>
                      </a:r>
                      <a:r>
                        <a:rPr lang="ru-RU" sz="11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Канбан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algn="ctr" defTabSz="914400" rtl="0" eaLnBrk="1" latinLnBrk="0" hangingPunct="1">
                        <a:defRPr/>
                      </a:pPr>
                      <a:endParaRPr lang="ru-RU" sz="11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EE0FE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61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мин</a:t>
                      </a:r>
                      <a:endParaRPr lang="ru-RU" sz="1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Стрелка вправо 36"/>
          <p:cNvSpPr/>
          <p:nvPr/>
        </p:nvSpPr>
        <p:spPr>
          <a:xfrm>
            <a:off x="5089747" y="2526388"/>
            <a:ext cx="373824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8158435" y="2504405"/>
            <a:ext cx="373824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188245" y="4774425"/>
            <a:ext cx="373824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2686002" y="4774425"/>
            <a:ext cx="373824" cy="377212"/>
          </a:xfrm>
          <a:prstGeom prst="rightArrow">
            <a:avLst>
              <a:gd name="adj1" fmla="val 50000"/>
              <a:gd name="adj2" fmla="val 353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3315839" y="1618906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2</a:t>
            </a:r>
            <a:r>
              <a:rPr lang="ru-RU" sz="1200" b="1" dirty="0"/>
              <a:t>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6871289" y="1545137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3</a:t>
            </a:r>
            <a:r>
              <a:rPr lang="ru-RU" sz="1200" b="1" dirty="0"/>
              <a:t>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68204" y="3908861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4</a:t>
            </a:r>
            <a:r>
              <a:rPr lang="ru-RU" sz="1200" b="1" dirty="0"/>
              <a:t>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958776" y="3746744"/>
            <a:ext cx="642937" cy="360363"/>
          </a:xfrm>
          <a:prstGeom prst="rect">
            <a:avLst/>
          </a:prstGeom>
          <a:solidFill>
            <a:srgbClr val="9EE0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002060"/>
                </a:solidFill>
              </a:rPr>
              <a:t>ШАГ 5</a:t>
            </a:r>
            <a:r>
              <a:rPr lang="ru-RU" sz="1200" b="1" dirty="0"/>
              <a:t> </a:t>
            </a:r>
          </a:p>
        </p:txBody>
      </p:sp>
      <p:sp>
        <p:nvSpPr>
          <p:cNvPr id="45" name="Облако 44">
            <a:extLst>
              <a:ext uri="{FF2B5EF4-FFF2-40B4-BE49-F238E27FC236}">
                <a16:creationId xmlns:a16="http://schemas.microsoft.com/office/drawing/2014/main" id="{9ACCF01B-3199-413F-BB8D-FAEC7F3795E3}"/>
              </a:ext>
            </a:extLst>
          </p:cNvPr>
          <p:cNvSpPr/>
          <p:nvPr/>
        </p:nvSpPr>
        <p:spPr>
          <a:xfrm>
            <a:off x="2035200" y="1518119"/>
            <a:ext cx="677993" cy="328831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1</a:t>
            </a:r>
          </a:p>
        </p:txBody>
      </p:sp>
      <p:sp>
        <p:nvSpPr>
          <p:cNvPr id="46" name="Облако 45">
            <a:extLst>
              <a:ext uri="{FF2B5EF4-FFF2-40B4-BE49-F238E27FC236}">
                <a16:creationId xmlns:a16="http://schemas.microsoft.com/office/drawing/2014/main" id="{E460C5E6-5047-4C75-8C7B-4DE90D77B07D}"/>
              </a:ext>
            </a:extLst>
          </p:cNvPr>
          <p:cNvSpPr/>
          <p:nvPr/>
        </p:nvSpPr>
        <p:spPr>
          <a:xfrm>
            <a:off x="4305993" y="1590991"/>
            <a:ext cx="674770" cy="318720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</a:t>
            </a:r>
          </a:p>
        </p:txBody>
      </p:sp>
      <p:sp>
        <p:nvSpPr>
          <p:cNvPr id="47" name="Облако 46">
            <a:extLst>
              <a:ext uri="{FF2B5EF4-FFF2-40B4-BE49-F238E27FC236}">
                <a16:creationId xmlns:a16="http://schemas.microsoft.com/office/drawing/2014/main" id="{7710A555-C240-441B-877A-74BA51DF6CA7}"/>
              </a:ext>
            </a:extLst>
          </p:cNvPr>
          <p:cNvSpPr/>
          <p:nvPr/>
        </p:nvSpPr>
        <p:spPr>
          <a:xfrm>
            <a:off x="5870396" y="1564111"/>
            <a:ext cx="631935" cy="351615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CFCEC-6A8A-4879-960C-08B3AEDF6CD5}"/>
              </a:ext>
            </a:extLst>
          </p:cNvPr>
          <p:cNvSpPr txBox="1"/>
          <p:nvPr/>
        </p:nvSpPr>
        <p:spPr>
          <a:xfrm>
            <a:off x="5843507" y="3539529"/>
            <a:ext cx="316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Предложения по улучшению</a:t>
            </a:r>
          </a:p>
        </p:txBody>
      </p:sp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191262"/>
              </p:ext>
            </p:extLst>
          </p:nvPr>
        </p:nvGraphicFramePr>
        <p:xfrm>
          <a:off x="6057354" y="3895557"/>
          <a:ext cx="2933746" cy="256028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33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50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1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электронной базы документации (ИОМ, журнал регистрации инд. занятий, тематического планирования</a:t>
                      </a:r>
                      <a:endParaRPr lang="ru-RU" alt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5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2. </a:t>
                      </a:r>
                      <a:r>
                        <a:rPr lang="ru-RU" alt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</a:t>
                      </a:r>
                      <a:r>
                        <a:rPr lang="ru-RU" altLang="ru-RU" sz="1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электронного журнала по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коррекционной работе</a:t>
                      </a:r>
                      <a:endParaRPr lang="ru-RU" alt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0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alt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alt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Систематизация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материалов к инд. занятию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создание электронного банка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методических материалов</a:t>
                      </a: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5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alt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alt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</a:t>
                      </a:r>
                      <a:r>
                        <a:rPr lang="ru-RU" altLang="ru-RU" sz="11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11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алгоритма проведения индивидуального коррекционного занятия</a:t>
                      </a:r>
                      <a:r>
                        <a:rPr lang="ru-RU" altLang="ru-RU" sz="1100" b="0" baseline="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altLang="ru-RU" sz="11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1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alt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alt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Создание доски </a:t>
                      </a:r>
                      <a:r>
                        <a:rPr lang="ru-RU" altLang="ru-RU" sz="11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Канбан</a:t>
                      </a:r>
                      <a:endParaRPr lang="ru-RU" alt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2" marR="91402" marT="45717" marB="457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2" name="Облако 51">
            <a:extLst>
              <a:ext uri="{FF2B5EF4-FFF2-40B4-BE49-F238E27FC236}">
                <a16:creationId xmlns:a16="http://schemas.microsoft.com/office/drawing/2014/main" id="{7710A555-C240-441B-877A-74BA51DF6CA7}"/>
              </a:ext>
            </a:extLst>
          </p:cNvPr>
          <p:cNvSpPr/>
          <p:nvPr/>
        </p:nvSpPr>
        <p:spPr>
          <a:xfrm>
            <a:off x="3132649" y="3823676"/>
            <a:ext cx="631935" cy="351615"/>
          </a:xfrm>
          <a:prstGeom prst="clou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5</a:t>
            </a:r>
          </a:p>
        </p:txBody>
      </p:sp>
      <p:sp>
        <p:nvSpPr>
          <p:cNvPr id="53" name="Облако 52">
            <a:extLst>
              <a:ext uri="{FF2B5EF4-FFF2-40B4-BE49-F238E27FC236}">
                <a16:creationId xmlns:a16="http://schemas.microsoft.com/office/drawing/2014/main" id="{9ACCF01B-3199-413F-BB8D-FAEC7F3795E3}"/>
              </a:ext>
            </a:extLst>
          </p:cNvPr>
          <p:cNvSpPr/>
          <p:nvPr/>
        </p:nvSpPr>
        <p:spPr>
          <a:xfrm>
            <a:off x="1835696" y="3905963"/>
            <a:ext cx="677993" cy="328831"/>
          </a:xfrm>
          <a:prstGeom prst="cloud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4</a:t>
            </a:r>
          </a:p>
        </p:txBody>
      </p:sp>
      <p:sp>
        <p:nvSpPr>
          <p:cNvPr id="48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 descr="gerd_m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4" name="Object 2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pPr/>
              <a:t>9</a:t>
            </a:fld>
            <a:endParaRPr lang="ru-RU" sz="140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83847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320514"/>
            <a:ext cx="6957847" cy="2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1949958"/>
              </p:ext>
            </p:extLst>
          </p:nvPr>
        </p:nvGraphicFramePr>
        <p:xfrm>
          <a:off x="274158" y="923353"/>
          <a:ext cx="8258281" cy="5426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0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5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 Проблема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Мероприятия  по решению проблемы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Ожидаемый результат</a:t>
                      </a:r>
                    </a:p>
                  </a:txBody>
                  <a:tcPr marL="91438" marR="91438" marT="45739" marB="45739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13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altLang="ru-RU" sz="1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Потеря рабочего времени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 сопоставлении рабочей документации учителя-логопеда (расписания занятий и ИОМ воспитанников) в бумажном виде</a:t>
                      </a: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электронной базы документации (ИОМ, журнал регистрации инд. занятий, тематического планирования</a:t>
                      </a:r>
                    </a:p>
                    <a:p>
                      <a:pPr algn="just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Ведение документации в электронном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виде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altLang="ru-RU" sz="14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Потеря рабочего времени на внесение данных в журнал  ежедневного планирования в</a:t>
                      </a:r>
                      <a:r>
                        <a:rPr lang="ru-RU" altLang="ru-RU" sz="11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бумажном варианте.</a:t>
                      </a:r>
                      <a:endParaRPr lang="ru-RU" alt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электронного журнала по </a:t>
                      </a:r>
                    </a:p>
                    <a:p>
                      <a:pPr algn="just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коррекционной работе</a:t>
                      </a:r>
                    </a:p>
                    <a:p>
                      <a:pPr algn="just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Ведение электронного журнала планирования индивидуальных коррекционных занятий</a:t>
                      </a:r>
                      <a:endParaRPr lang="ru-RU" sz="1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1138">
                <a:tc>
                  <a:txBody>
                    <a:bodyPr/>
                    <a:lstStyle/>
                    <a:p>
                      <a:pPr algn="just"/>
                      <a:r>
                        <a:rPr lang="ru-RU" altLang="ru-RU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Потеря времени на поиск  материала для проведения индивидуальных логопедических  занятий.</a:t>
                      </a:r>
                    </a:p>
                    <a:p>
                      <a:pPr algn="just"/>
                      <a:endParaRPr lang="ru-RU" alt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Систематизация материалов к инд. занятию и создание электронного банка и методических материалов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 систематизированных баз: </a:t>
                      </a:r>
                    </a:p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электронной ,   </a:t>
                      </a:r>
                    </a:p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печатных пособий</a:t>
                      </a:r>
                    </a:p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-дидактических материалов</a:t>
                      </a:r>
                    </a:p>
                    <a:p>
                      <a:pPr algn="just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35">
                <a:tc>
                  <a:txBody>
                    <a:bodyPr/>
                    <a:lstStyle/>
                    <a:p>
                      <a:pPr algn="just"/>
                      <a:r>
                        <a:rPr lang="ru-RU" altLang="ru-RU" sz="14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Отсутствие</a:t>
                      </a:r>
                      <a:r>
                        <a:rPr lang="ru-RU" altLang="ru-RU" sz="11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визуализации этапов проведения индивидуального занятия</a:t>
                      </a:r>
                    </a:p>
                    <a:p>
                      <a:pPr algn="just"/>
                      <a:endParaRPr lang="ru-RU" altLang="ru-RU" sz="1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алгоритма проведения индивидуального коррекционного занятия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1438" marR="91438" marT="45739" marB="45739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  и внедрение в работу</a:t>
                      </a:r>
                    </a:p>
                    <a:p>
                      <a:pPr algn="just"/>
                      <a:r>
                        <a:rPr lang="ru-RU" sz="11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алгоритма проведения индивидуального занятия </a:t>
                      </a:r>
                      <a:endParaRPr lang="ru-RU" sz="11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35">
                <a:tc>
                  <a:txBody>
                    <a:bodyPr/>
                    <a:lstStyle/>
                    <a:p>
                      <a:pPr algn="just"/>
                      <a:r>
                        <a:rPr lang="ru-RU" altLang="ru-RU" sz="1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altLang="ru-RU" sz="14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1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Отсутствие визуализации (недельного и ежедневного) планирования  индивидуальной работы</a:t>
                      </a:r>
                      <a:endParaRPr lang="ru-RU" altLang="ru-RU" sz="11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27" marR="91427" marT="45735" marB="45735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доски </a:t>
                      </a:r>
                      <a:r>
                        <a:rPr lang="ru-RU" sz="1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Канбан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Применение доски </a:t>
                      </a:r>
                      <a:r>
                        <a:rPr lang="ru-RU" sz="12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Канбан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39" marB="45739">
                    <a:solidFill>
                      <a:srgbClr val="9EE0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486827" y="461688"/>
            <a:ext cx="6311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План реализации проекта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259632" y="179609"/>
            <a:ext cx="6768752" cy="36004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города Челябинска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gerd_mal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16632"/>
            <a:ext cx="561196" cy="69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85931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984</Words>
  <Application>Microsoft Office PowerPoint</Application>
  <PresentationFormat>Экран (4:3)</PresentationFormat>
  <Paragraphs>212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Franklin Gothic Book</vt:lpstr>
      <vt:lpstr>Times New Roman</vt:lpstr>
      <vt:lpstr>Тема Office</vt:lpstr>
      <vt:lpstr>think-cell Slide</vt:lpstr>
      <vt:lpstr>Администрация города Челябинска</vt:lpstr>
      <vt:lpstr>Презентация PowerPoint</vt:lpstr>
      <vt:lpstr>Презентация PowerPoint</vt:lpstr>
      <vt:lpstr>Презентация PowerPoint</vt:lpstr>
      <vt:lpstr>Администрация города Челябинска</vt:lpstr>
      <vt:lpstr>Презентация PowerPoint</vt:lpstr>
      <vt:lpstr>Администрация города Челябинска</vt:lpstr>
      <vt:lpstr>Администрация города Челябинска</vt:lpstr>
      <vt:lpstr>Администрация города Челябинска</vt:lpstr>
      <vt:lpstr>Администрация города Челябинска</vt:lpstr>
      <vt:lpstr>Администрация города Челябинска</vt:lpstr>
      <vt:lpstr>Администрация города Челябинска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организации</dc:title>
  <dc:creator>Шиянова Елена Николаевна</dc:creator>
  <cp:lastModifiedBy>Пользователь</cp:lastModifiedBy>
  <cp:revision>157</cp:revision>
  <cp:lastPrinted>2019-04-25T09:14:46Z</cp:lastPrinted>
  <dcterms:created xsi:type="dcterms:W3CDTF">2018-08-20T14:01:12Z</dcterms:created>
  <dcterms:modified xsi:type="dcterms:W3CDTF">2023-11-26T18:56:24Z</dcterms:modified>
</cp:coreProperties>
</file>