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9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88" r:id="rId11"/>
    <p:sldId id="271" r:id="rId12"/>
    <p:sldId id="272" r:id="rId13"/>
    <p:sldId id="293" r:id="rId14"/>
    <p:sldId id="256" r:id="rId15"/>
    <p:sldId id="257" r:id="rId16"/>
    <p:sldId id="258" r:id="rId17"/>
    <p:sldId id="294" r:id="rId18"/>
    <p:sldId id="275" r:id="rId19"/>
    <p:sldId id="277" r:id="rId20"/>
    <p:sldId id="279" r:id="rId21"/>
    <p:sldId id="278" r:id="rId22"/>
    <p:sldId id="280" r:id="rId23"/>
    <p:sldId id="281" r:id="rId24"/>
    <p:sldId id="295" r:id="rId25"/>
    <p:sldId id="283" r:id="rId26"/>
    <p:sldId id="284" r:id="rId27"/>
    <p:sldId id="285" r:id="rId28"/>
    <p:sldId id="286" r:id="rId29"/>
    <p:sldId id="287" r:id="rId30"/>
    <p:sldId id="292" r:id="rId31"/>
    <p:sldId id="289" r:id="rId32"/>
    <p:sldId id="282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A33EB-8F0C-4477-83BF-961EBBB001B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B8271B-E8F7-480B-924A-C4A934369F2E}">
      <dgm:prSet phldrT="[Текст]"/>
      <dgm:spPr/>
      <dgm:t>
        <a:bodyPr/>
        <a:lstStyle/>
        <a:p>
          <a:r>
            <a:rPr lang="ru-RU" dirty="0" smtClean="0"/>
            <a:t>Царство Вредных привычек</a:t>
          </a:r>
          <a:endParaRPr lang="ru-RU" dirty="0"/>
        </a:p>
      </dgm:t>
    </dgm:pt>
    <dgm:pt modelId="{885671BB-A287-42E5-BD5D-6A103368926F}" type="parTrans" cxnId="{AC73F330-F3F7-446A-8BC9-FE3918DD14D3}">
      <dgm:prSet/>
      <dgm:spPr/>
      <dgm:t>
        <a:bodyPr/>
        <a:lstStyle/>
        <a:p>
          <a:endParaRPr lang="ru-RU"/>
        </a:p>
      </dgm:t>
    </dgm:pt>
    <dgm:pt modelId="{DFCC7A0D-F860-4009-BD69-17B51EA47680}" type="sibTrans" cxnId="{AC73F330-F3F7-446A-8BC9-FE3918DD14D3}">
      <dgm:prSet/>
      <dgm:spPr/>
      <dgm:t>
        <a:bodyPr/>
        <a:lstStyle/>
        <a:p>
          <a:endParaRPr lang="ru-RU"/>
        </a:p>
      </dgm:t>
    </dgm:pt>
    <dgm:pt modelId="{E07AC61C-02F8-420F-9EB1-DB40306F0700}">
      <dgm:prSet phldrT="[Текст]" custT="1"/>
      <dgm:spPr/>
      <dgm:t>
        <a:bodyPr/>
        <a:lstStyle/>
        <a:p>
          <a:r>
            <a:rPr lang="ru-RU" sz="4000" dirty="0" smtClean="0"/>
            <a:t>Никотин</a:t>
          </a:r>
          <a:endParaRPr lang="ru-RU" sz="4000" dirty="0"/>
        </a:p>
      </dgm:t>
    </dgm:pt>
    <dgm:pt modelId="{14509C10-A7CD-4DE6-BB11-E53BC41876A3}" type="parTrans" cxnId="{CC8BAD5A-9CD2-4608-80B5-FE72DEDD20C2}">
      <dgm:prSet/>
      <dgm:spPr/>
      <dgm:t>
        <a:bodyPr/>
        <a:lstStyle/>
        <a:p>
          <a:endParaRPr lang="ru-RU"/>
        </a:p>
      </dgm:t>
    </dgm:pt>
    <dgm:pt modelId="{D915AA47-BEBC-4C23-A20E-E3CCCE2C64CF}" type="sibTrans" cxnId="{CC8BAD5A-9CD2-4608-80B5-FE72DEDD20C2}">
      <dgm:prSet/>
      <dgm:spPr/>
      <dgm:t>
        <a:bodyPr/>
        <a:lstStyle/>
        <a:p>
          <a:endParaRPr lang="ru-RU"/>
        </a:p>
      </dgm:t>
    </dgm:pt>
    <dgm:pt modelId="{D8C5334F-B288-4EBC-8A52-535D6132AF6B}">
      <dgm:prSet phldrT="[Текст]" custT="1"/>
      <dgm:spPr/>
      <dgm:t>
        <a:bodyPr/>
        <a:lstStyle/>
        <a:p>
          <a:pPr algn="ctr"/>
          <a:r>
            <a:rPr lang="ru-RU" sz="4000" dirty="0" smtClean="0"/>
            <a:t>Алкоголь</a:t>
          </a:r>
          <a:endParaRPr lang="ru-RU" sz="4000" dirty="0"/>
        </a:p>
      </dgm:t>
    </dgm:pt>
    <dgm:pt modelId="{4B113692-BE7C-4E6E-8A26-482DE027D96D}" type="parTrans" cxnId="{A0CE4B54-6236-49AF-930F-7D08259A9583}">
      <dgm:prSet/>
      <dgm:spPr/>
      <dgm:t>
        <a:bodyPr/>
        <a:lstStyle/>
        <a:p>
          <a:endParaRPr lang="ru-RU"/>
        </a:p>
      </dgm:t>
    </dgm:pt>
    <dgm:pt modelId="{53482B90-6B33-49D4-A2B5-088110490623}" type="sibTrans" cxnId="{A0CE4B54-6236-49AF-930F-7D08259A9583}">
      <dgm:prSet/>
      <dgm:spPr/>
      <dgm:t>
        <a:bodyPr/>
        <a:lstStyle/>
        <a:p>
          <a:endParaRPr lang="ru-RU"/>
        </a:p>
      </dgm:t>
    </dgm:pt>
    <dgm:pt modelId="{5F4F56C4-4528-49C4-8730-14C587620C4C}">
      <dgm:prSet phldrT="[Текст]" custT="1"/>
      <dgm:spPr/>
      <dgm:t>
        <a:bodyPr/>
        <a:lstStyle/>
        <a:p>
          <a:r>
            <a:rPr lang="ru-RU" sz="4000" dirty="0" smtClean="0"/>
            <a:t>Наркотик</a:t>
          </a:r>
          <a:endParaRPr lang="ru-RU" sz="4000" dirty="0"/>
        </a:p>
      </dgm:t>
    </dgm:pt>
    <dgm:pt modelId="{76E72FFB-C865-4E93-9F8D-EB24F6CE4681}" type="parTrans" cxnId="{F3F91E78-B682-468F-913D-09557ED41841}">
      <dgm:prSet/>
      <dgm:spPr/>
      <dgm:t>
        <a:bodyPr/>
        <a:lstStyle/>
        <a:p>
          <a:endParaRPr lang="ru-RU"/>
        </a:p>
      </dgm:t>
    </dgm:pt>
    <dgm:pt modelId="{B45F20A6-7381-4E7F-8B73-D431A3F5C5DF}" type="sibTrans" cxnId="{F3F91E78-B682-468F-913D-09557ED41841}">
      <dgm:prSet/>
      <dgm:spPr/>
      <dgm:t>
        <a:bodyPr/>
        <a:lstStyle/>
        <a:p>
          <a:endParaRPr lang="ru-RU"/>
        </a:p>
      </dgm:t>
    </dgm:pt>
    <dgm:pt modelId="{CE536F1E-1AFA-41BF-8A15-86B16F6EC261}">
      <dgm:prSet phldrT="[Текст]" custT="1"/>
      <dgm:spPr/>
      <dgm:t>
        <a:bodyPr/>
        <a:lstStyle/>
        <a:p>
          <a:r>
            <a:rPr lang="ru-RU" sz="4000" dirty="0" smtClean="0"/>
            <a:t>Азарт</a:t>
          </a:r>
          <a:endParaRPr lang="ru-RU" sz="4000" dirty="0"/>
        </a:p>
      </dgm:t>
    </dgm:pt>
    <dgm:pt modelId="{B7E304AF-9282-4147-BC5F-D2FB0D316552}" type="parTrans" cxnId="{7888D0DA-0155-420D-940C-79B2736290BC}">
      <dgm:prSet/>
      <dgm:spPr/>
      <dgm:t>
        <a:bodyPr/>
        <a:lstStyle/>
        <a:p>
          <a:endParaRPr lang="ru-RU"/>
        </a:p>
      </dgm:t>
    </dgm:pt>
    <dgm:pt modelId="{9E5FC9E2-06A0-4A17-B24B-78D03B3F162B}" type="sibTrans" cxnId="{7888D0DA-0155-420D-940C-79B2736290BC}">
      <dgm:prSet/>
      <dgm:spPr/>
      <dgm:t>
        <a:bodyPr/>
        <a:lstStyle/>
        <a:p>
          <a:endParaRPr lang="ru-RU"/>
        </a:p>
      </dgm:t>
    </dgm:pt>
    <dgm:pt modelId="{7E201F67-E2C0-4C86-801C-F092EA3477FC}" type="pres">
      <dgm:prSet presAssocID="{93CA33EB-8F0C-4477-83BF-961EBBB001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11E94-153C-4303-8C14-B8A2F4310B3C}" type="pres">
      <dgm:prSet presAssocID="{1FB8271B-E8F7-480B-924A-C4A934369F2E}" presName="centerShape" presStyleLbl="node0" presStyleIdx="0" presStyleCnt="1" custScaleX="173468" custScaleY="119645" custLinFactNeighborX="-3523" custLinFactNeighborY="0"/>
      <dgm:spPr/>
      <dgm:t>
        <a:bodyPr/>
        <a:lstStyle/>
        <a:p>
          <a:endParaRPr lang="ru-RU"/>
        </a:p>
      </dgm:t>
    </dgm:pt>
    <dgm:pt modelId="{AF750CE4-F584-4C7C-89D7-E0CC5B1B164D}" type="pres">
      <dgm:prSet presAssocID="{14509C10-A7CD-4DE6-BB11-E53BC41876A3}" presName="parTrans" presStyleLbl="sibTrans2D1" presStyleIdx="0" presStyleCnt="4" custScaleY="107784" custLinFactNeighborX="5140" custLinFactNeighborY="-5305"/>
      <dgm:spPr/>
      <dgm:t>
        <a:bodyPr/>
        <a:lstStyle/>
        <a:p>
          <a:endParaRPr lang="ru-RU"/>
        </a:p>
      </dgm:t>
    </dgm:pt>
    <dgm:pt modelId="{5CD7B3CB-52B9-4D18-B306-AD6ACD1373BE}" type="pres">
      <dgm:prSet presAssocID="{14509C10-A7CD-4DE6-BB11-E53BC41876A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8F99F56-8F56-4F71-9C87-F27C5FF38AA7}" type="pres">
      <dgm:prSet presAssocID="{E07AC61C-02F8-420F-9EB1-DB40306F0700}" presName="node" presStyleLbl="node1" presStyleIdx="0" presStyleCnt="4" custScaleX="156842" custScaleY="8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ED05-00AD-45D2-9420-B6892D38EF29}" type="pres">
      <dgm:prSet presAssocID="{4B113692-BE7C-4E6E-8A26-482DE027D96D}" presName="parTrans" presStyleLbl="sibTrans2D1" presStyleIdx="1" presStyleCnt="4" custScaleX="134076" custLinFactNeighborX="-130" custLinFactNeighborY="-2845"/>
      <dgm:spPr/>
      <dgm:t>
        <a:bodyPr/>
        <a:lstStyle/>
        <a:p>
          <a:endParaRPr lang="ru-RU"/>
        </a:p>
      </dgm:t>
    </dgm:pt>
    <dgm:pt modelId="{E5A8A093-BABB-4475-90CD-7C435D46D2FB}" type="pres">
      <dgm:prSet presAssocID="{4B113692-BE7C-4E6E-8A26-482DE027D96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307481C-B22D-4405-BFA0-394789EB92EC}" type="pres">
      <dgm:prSet presAssocID="{D8C5334F-B288-4EBC-8A52-535D6132AF6B}" presName="node" presStyleLbl="node1" presStyleIdx="1" presStyleCnt="4" custScaleX="177618" custScaleY="95725" custRadScaleRad="128186" custRadScaleInc="-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55C1-A87E-463C-819B-F4C714D28C01}" type="pres">
      <dgm:prSet presAssocID="{76E72FFB-C865-4E93-9F8D-EB24F6CE468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6C8A8DB-1F20-44CF-9CA1-7C47AB0563CF}" type="pres">
      <dgm:prSet presAssocID="{76E72FFB-C865-4E93-9F8D-EB24F6CE468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66F2083-EDED-4EA0-847D-E7F53AE070F7}" type="pres">
      <dgm:prSet presAssocID="{5F4F56C4-4528-49C4-8730-14C587620C4C}" presName="node" presStyleLbl="node1" presStyleIdx="2" presStyleCnt="4" custScaleX="190464" custScaleY="8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A99F-059D-471E-AC06-91E7CE3F9186}" type="pres">
      <dgm:prSet presAssocID="{B7E304AF-9282-4147-BC5F-D2FB0D316552}" presName="parTrans" presStyleLbl="sibTrans2D1" presStyleIdx="3" presStyleCnt="4" custLinFactNeighborX="-3113" custLinFactNeighborY="-8766"/>
      <dgm:spPr/>
      <dgm:t>
        <a:bodyPr/>
        <a:lstStyle/>
        <a:p>
          <a:endParaRPr lang="ru-RU"/>
        </a:p>
      </dgm:t>
    </dgm:pt>
    <dgm:pt modelId="{6BD7CB8F-B741-4946-BE9F-06FFBD9A408C}" type="pres">
      <dgm:prSet presAssocID="{B7E304AF-9282-4147-BC5F-D2FB0D31655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2C8F07-9A73-4CDD-AF73-20F6E8888993}" type="pres">
      <dgm:prSet presAssocID="{CE536F1E-1AFA-41BF-8A15-86B16F6EC261}" presName="node" presStyleLbl="node1" presStyleIdx="3" presStyleCnt="4" custScaleX="119027" custScaleY="95849" custRadScaleRad="12199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E34A4-EB30-426D-8CA6-73698C5A49A6}" type="presOf" srcId="{B7E304AF-9282-4147-BC5F-D2FB0D316552}" destId="{F8FCA99F-059D-471E-AC06-91E7CE3F9186}" srcOrd="0" destOrd="0" presId="urn:microsoft.com/office/officeart/2005/8/layout/radial5"/>
    <dgm:cxn modelId="{66533DB1-F62F-4E6F-8493-FAE3D09A2323}" type="presOf" srcId="{1FB8271B-E8F7-480B-924A-C4A934369F2E}" destId="{D5211E94-153C-4303-8C14-B8A2F4310B3C}" srcOrd="0" destOrd="0" presId="urn:microsoft.com/office/officeart/2005/8/layout/radial5"/>
    <dgm:cxn modelId="{CC8BAD5A-9CD2-4608-80B5-FE72DEDD20C2}" srcId="{1FB8271B-E8F7-480B-924A-C4A934369F2E}" destId="{E07AC61C-02F8-420F-9EB1-DB40306F0700}" srcOrd="0" destOrd="0" parTransId="{14509C10-A7CD-4DE6-BB11-E53BC41876A3}" sibTransId="{D915AA47-BEBC-4C23-A20E-E3CCCE2C64CF}"/>
    <dgm:cxn modelId="{DE0D61F6-6197-416C-AEF3-E079367891EF}" type="presOf" srcId="{4B113692-BE7C-4E6E-8A26-482DE027D96D}" destId="{E5A8A093-BABB-4475-90CD-7C435D46D2FB}" srcOrd="1" destOrd="0" presId="urn:microsoft.com/office/officeart/2005/8/layout/radial5"/>
    <dgm:cxn modelId="{900BA3C1-CE1C-4F5A-844F-F5209161C674}" type="presOf" srcId="{93CA33EB-8F0C-4477-83BF-961EBBB001B6}" destId="{7E201F67-E2C0-4C86-801C-F092EA3477FC}" srcOrd="0" destOrd="0" presId="urn:microsoft.com/office/officeart/2005/8/layout/radial5"/>
    <dgm:cxn modelId="{1218EA0A-EBF8-43BC-8BAC-786CBCDEF06D}" type="presOf" srcId="{14509C10-A7CD-4DE6-BB11-E53BC41876A3}" destId="{5CD7B3CB-52B9-4D18-B306-AD6ACD1373BE}" srcOrd="1" destOrd="0" presId="urn:microsoft.com/office/officeart/2005/8/layout/radial5"/>
    <dgm:cxn modelId="{F189BC30-05AA-4059-AE77-2739A1999BD8}" type="presOf" srcId="{D8C5334F-B288-4EBC-8A52-535D6132AF6B}" destId="{1307481C-B22D-4405-BFA0-394789EB92EC}" srcOrd="0" destOrd="0" presId="urn:microsoft.com/office/officeart/2005/8/layout/radial5"/>
    <dgm:cxn modelId="{F3F91E78-B682-468F-913D-09557ED41841}" srcId="{1FB8271B-E8F7-480B-924A-C4A934369F2E}" destId="{5F4F56C4-4528-49C4-8730-14C587620C4C}" srcOrd="2" destOrd="0" parTransId="{76E72FFB-C865-4E93-9F8D-EB24F6CE4681}" sibTransId="{B45F20A6-7381-4E7F-8B73-D431A3F5C5DF}"/>
    <dgm:cxn modelId="{4EDC57EA-B2E8-4490-B077-D714078BCA99}" type="presOf" srcId="{B7E304AF-9282-4147-BC5F-D2FB0D316552}" destId="{6BD7CB8F-B741-4946-BE9F-06FFBD9A408C}" srcOrd="1" destOrd="0" presId="urn:microsoft.com/office/officeart/2005/8/layout/radial5"/>
    <dgm:cxn modelId="{C5172FDA-8DC9-4F43-8FA7-5EB17CA5C86E}" type="presOf" srcId="{4B113692-BE7C-4E6E-8A26-482DE027D96D}" destId="{D0F4ED05-00AD-45D2-9420-B6892D38EF29}" srcOrd="0" destOrd="0" presId="urn:microsoft.com/office/officeart/2005/8/layout/radial5"/>
    <dgm:cxn modelId="{AC73F330-F3F7-446A-8BC9-FE3918DD14D3}" srcId="{93CA33EB-8F0C-4477-83BF-961EBBB001B6}" destId="{1FB8271B-E8F7-480B-924A-C4A934369F2E}" srcOrd="0" destOrd="0" parTransId="{885671BB-A287-42E5-BD5D-6A103368926F}" sibTransId="{DFCC7A0D-F860-4009-BD69-17B51EA47680}"/>
    <dgm:cxn modelId="{1D70F95A-419F-4765-8224-1F03F9A16C1D}" type="presOf" srcId="{E07AC61C-02F8-420F-9EB1-DB40306F0700}" destId="{18F99F56-8F56-4F71-9C87-F27C5FF38AA7}" srcOrd="0" destOrd="0" presId="urn:microsoft.com/office/officeart/2005/8/layout/radial5"/>
    <dgm:cxn modelId="{563C6CDC-E1C3-4541-8734-F5B9BB217807}" type="presOf" srcId="{5F4F56C4-4528-49C4-8730-14C587620C4C}" destId="{366F2083-EDED-4EA0-847D-E7F53AE070F7}" srcOrd="0" destOrd="0" presId="urn:microsoft.com/office/officeart/2005/8/layout/radial5"/>
    <dgm:cxn modelId="{7888D0DA-0155-420D-940C-79B2736290BC}" srcId="{1FB8271B-E8F7-480B-924A-C4A934369F2E}" destId="{CE536F1E-1AFA-41BF-8A15-86B16F6EC261}" srcOrd="3" destOrd="0" parTransId="{B7E304AF-9282-4147-BC5F-D2FB0D316552}" sibTransId="{9E5FC9E2-06A0-4A17-B24B-78D03B3F162B}"/>
    <dgm:cxn modelId="{6DEFFEF1-011B-4942-A7EA-8ECCBD5D0A51}" type="presOf" srcId="{76E72FFB-C865-4E93-9F8D-EB24F6CE4681}" destId="{F6C8A8DB-1F20-44CF-9CA1-7C47AB0563CF}" srcOrd="1" destOrd="0" presId="urn:microsoft.com/office/officeart/2005/8/layout/radial5"/>
    <dgm:cxn modelId="{1BC1C98B-C786-4E79-8162-AC9554208C97}" type="presOf" srcId="{14509C10-A7CD-4DE6-BB11-E53BC41876A3}" destId="{AF750CE4-F584-4C7C-89D7-E0CC5B1B164D}" srcOrd="0" destOrd="0" presId="urn:microsoft.com/office/officeart/2005/8/layout/radial5"/>
    <dgm:cxn modelId="{8CCD4A60-4A27-4DC1-9867-474E75080265}" type="presOf" srcId="{76E72FFB-C865-4E93-9F8D-EB24F6CE4681}" destId="{3B9355C1-A87E-463C-819B-F4C714D28C01}" srcOrd="0" destOrd="0" presId="urn:microsoft.com/office/officeart/2005/8/layout/radial5"/>
    <dgm:cxn modelId="{A0CE4B54-6236-49AF-930F-7D08259A9583}" srcId="{1FB8271B-E8F7-480B-924A-C4A934369F2E}" destId="{D8C5334F-B288-4EBC-8A52-535D6132AF6B}" srcOrd="1" destOrd="0" parTransId="{4B113692-BE7C-4E6E-8A26-482DE027D96D}" sibTransId="{53482B90-6B33-49D4-A2B5-088110490623}"/>
    <dgm:cxn modelId="{715F5F44-DEC0-4F43-A19A-4A6F8C197518}" type="presOf" srcId="{CE536F1E-1AFA-41BF-8A15-86B16F6EC261}" destId="{222C8F07-9A73-4CDD-AF73-20F6E8888993}" srcOrd="0" destOrd="0" presId="urn:microsoft.com/office/officeart/2005/8/layout/radial5"/>
    <dgm:cxn modelId="{5F39B0E8-0D94-4766-A706-5ED8B39EF915}" type="presParOf" srcId="{7E201F67-E2C0-4C86-801C-F092EA3477FC}" destId="{D5211E94-153C-4303-8C14-B8A2F4310B3C}" srcOrd="0" destOrd="0" presId="urn:microsoft.com/office/officeart/2005/8/layout/radial5"/>
    <dgm:cxn modelId="{0BB5266D-8CB4-4551-91BD-A0C5DB5093ED}" type="presParOf" srcId="{7E201F67-E2C0-4C86-801C-F092EA3477FC}" destId="{AF750CE4-F584-4C7C-89D7-E0CC5B1B164D}" srcOrd="1" destOrd="0" presId="urn:microsoft.com/office/officeart/2005/8/layout/radial5"/>
    <dgm:cxn modelId="{42666FD9-5575-42C0-A8C4-09160AA2C009}" type="presParOf" srcId="{AF750CE4-F584-4C7C-89D7-E0CC5B1B164D}" destId="{5CD7B3CB-52B9-4D18-B306-AD6ACD1373BE}" srcOrd="0" destOrd="0" presId="urn:microsoft.com/office/officeart/2005/8/layout/radial5"/>
    <dgm:cxn modelId="{CF5F2CFF-B9BE-41E7-AABC-3C03CE2E4AA2}" type="presParOf" srcId="{7E201F67-E2C0-4C86-801C-F092EA3477FC}" destId="{18F99F56-8F56-4F71-9C87-F27C5FF38AA7}" srcOrd="2" destOrd="0" presId="urn:microsoft.com/office/officeart/2005/8/layout/radial5"/>
    <dgm:cxn modelId="{FEC5FCE7-A9CD-42FC-B9F8-CF6DE60B7202}" type="presParOf" srcId="{7E201F67-E2C0-4C86-801C-F092EA3477FC}" destId="{D0F4ED05-00AD-45D2-9420-B6892D38EF29}" srcOrd="3" destOrd="0" presId="urn:microsoft.com/office/officeart/2005/8/layout/radial5"/>
    <dgm:cxn modelId="{6B5E587F-2CCE-4B3A-B433-5D9AD40FCDE2}" type="presParOf" srcId="{D0F4ED05-00AD-45D2-9420-B6892D38EF29}" destId="{E5A8A093-BABB-4475-90CD-7C435D46D2FB}" srcOrd="0" destOrd="0" presId="urn:microsoft.com/office/officeart/2005/8/layout/radial5"/>
    <dgm:cxn modelId="{63435749-8593-48ED-AAED-928A1D988F7F}" type="presParOf" srcId="{7E201F67-E2C0-4C86-801C-F092EA3477FC}" destId="{1307481C-B22D-4405-BFA0-394789EB92EC}" srcOrd="4" destOrd="0" presId="urn:microsoft.com/office/officeart/2005/8/layout/radial5"/>
    <dgm:cxn modelId="{1A2D254C-D7A3-4143-A647-56EC48559E5A}" type="presParOf" srcId="{7E201F67-E2C0-4C86-801C-F092EA3477FC}" destId="{3B9355C1-A87E-463C-819B-F4C714D28C01}" srcOrd="5" destOrd="0" presId="urn:microsoft.com/office/officeart/2005/8/layout/radial5"/>
    <dgm:cxn modelId="{F720B717-6BF0-47B1-846A-BF077893A337}" type="presParOf" srcId="{3B9355C1-A87E-463C-819B-F4C714D28C01}" destId="{F6C8A8DB-1F20-44CF-9CA1-7C47AB0563CF}" srcOrd="0" destOrd="0" presId="urn:microsoft.com/office/officeart/2005/8/layout/radial5"/>
    <dgm:cxn modelId="{7E44B015-60CB-4A32-91F8-198A48026838}" type="presParOf" srcId="{7E201F67-E2C0-4C86-801C-F092EA3477FC}" destId="{366F2083-EDED-4EA0-847D-E7F53AE070F7}" srcOrd="6" destOrd="0" presId="urn:microsoft.com/office/officeart/2005/8/layout/radial5"/>
    <dgm:cxn modelId="{1F7F3650-179F-4EBF-A4BE-549E82564C48}" type="presParOf" srcId="{7E201F67-E2C0-4C86-801C-F092EA3477FC}" destId="{F8FCA99F-059D-471E-AC06-91E7CE3F9186}" srcOrd="7" destOrd="0" presId="urn:microsoft.com/office/officeart/2005/8/layout/radial5"/>
    <dgm:cxn modelId="{CABA6F13-7CAD-453A-A0D1-E33E8C2EFFE9}" type="presParOf" srcId="{F8FCA99F-059D-471E-AC06-91E7CE3F9186}" destId="{6BD7CB8F-B741-4946-BE9F-06FFBD9A408C}" srcOrd="0" destOrd="0" presId="urn:microsoft.com/office/officeart/2005/8/layout/radial5"/>
    <dgm:cxn modelId="{E4506ACB-2905-49A7-98A6-AD5DE61FC4D2}" type="presParOf" srcId="{7E201F67-E2C0-4C86-801C-F092EA3477FC}" destId="{222C8F07-9A73-4CDD-AF73-20F6E888899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11E94-153C-4303-8C14-B8A2F4310B3C}">
      <dsp:nvSpPr>
        <dsp:cNvPr id="0" name=""/>
        <dsp:cNvSpPr/>
      </dsp:nvSpPr>
      <dsp:spPr>
        <a:xfrm>
          <a:off x="2772186" y="2492895"/>
          <a:ext cx="2715505" cy="1872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Царство Вредных привычек</a:t>
          </a:r>
          <a:endParaRPr lang="ru-RU" sz="3100" kern="1200" dirty="0"/>
        </a:p>
      </dsp:txBody>
      <dsp:txXfrm>
        <a:off x="3169863" y="2767182"/>
        <a:ext cx="1920151" cy="1324374"/>
      </dsp:txXfrm>
    </dsp:sp>
    <dsp:sp modelId="{AF750CE4-F584-4C7C-89D7-E0CC5B1B164D}">
      <dsp:nvSpPr>
        <dsp:cNvPr id="0" name=""/>
        <dsp:cNvSpPr/>
      </dsp:nvSpPr>
      <dsp:spPr>
        <a:xfrm rot="16441824">
          <a:off x="4033843" y="1746126"/>
          <a:ext cx="421570" cy="661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092634" y="1941411"/>
        <a:ext cx="295099" cy="396617"/>
      </dsp:txXfrm>
    </dsp:sp>
    <dsp:sp modelId="{18F99F56-8F56-4F71-9C87-F27C5FF38AA7}">
      <dsp:nvSpPr>
        <dsp:cNvPr id="0" name=""/>
        <dsp:cNvSpPr/>
      </dsp:nvSpPr>
      <dsp:spPr>
        <a:xfrm>
          <a:off x="2893228" y="109450"/>
          <a:ext cx="2829111" cy="1591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Никотин</a:t>
          </a:r>
          <a:endParaRPr lang="ru-RU" sz="4000" kern="1200" dirty="0"/>
        </a:p>
      </dsp:txBody>
      <dsp:txXfrm>
        <a:off x="3307542" y="342553"/>
        <a:ext cx="2000483" cy="1125518"/>
      </dsp:txXfrm>
    </dsp:sp>
    <dsp:sp modelId="{D0F4ED05-00AD-45D2-9420-B6892D38EF29}">
      <dsp:nvSpPr>
        <dsp:cNvPr id="0" name=""/>
        <dsp:cNvSpPr/>
      </dsp:nvSpPr>
      <dsp:spPr>
        <a:xfrm rot="21526334">
          <a:off x="5545616" y="3071468"/>
          <a:ext cx="32294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45627" y="3195164"/>
        <a:ext cx="226060" cy="367974"/>
      </dsp:txXfrm>
    </dsp:sp>
    <dsp:sp modelId="{1307481C-B22D-4405-BFA0-394789EB92EC}">
      <dsp:nvSpPr>
        <dsp:cNvPr id="0" name=""/>
        <dsp:cNvSpPr/>
      </dsp:nvSpPr>
      <dsp:spPr>
        <a:xfrm>
          <a:off x="5940132" y="2492899"/>
          <a:ext cx="3203867" cy="1726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Алкоголь</a:t>
          </a:r>
          <a:endParaRPr lang="ru-RU" sz="4000" kern="1200" dirty="0"/>
        </a:p>
      </dsp:txBody>
      <dsp:txXfrm>
        <a:off x="6409327" y="2745766"/>
        <a:ext cx="2265477" cy="1220950"/>
      </dsp:txXfrm>
    </dsp:sp>
    <dsp:sp modelId="{3B9355C1-A87E-463C-819B-F4C714D28C01}">
      <dsp:nvSpPr>
        <dsp:cNvPr id="0" name=""/>
        <dsp:cNvSpPr/>
      </dsp:nvSpPr>
      <dsp:spPr>
        <a:xfrm rot="5158176">
          <a:off x="4012050" y="4443178"/>
          <a:ext cx="42185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070880" y="4502714"/>
        <a:ext cx="295299" cy="367974"/>
      </dsp:txXfrm>
    </dsp:sp>
    <dsp:sp modelId="{366F2083-EDED-4EA0-847D-E7F53AE070F7}">
      <dsp:nvSpPr>
        <dsp:cNvPr id="0" name=""/>
        <dsp:cNvSpPr/>
      </dsp:nvSpPr>
      <dsp:spPr>
        <a:xfrm>
          <a:off x="2589992" y="5158303"/>
          <a:ext cx="3435583" cy="1590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Наркотик</a:t>
          </a:r>
          <a:endParaRPr lang="ru-RU" sz="4000" kern="1200" dirty="0"/>
        </a:p>
      </dsp:txBody>
      <dsp:txXfrm>
        <a:off x="3093121" y="5391189"/>
        <a:ext cx="2429325" cy="1124473"/>
      </dsp:txXfrm>
    </dsp:sp>
    <dsp:sp modelId="{F8FCA99F-059D-471E-AC06-91E7CE3F9186}">
      <dsp:nvSpPr>
        <dsp:cNvPr id="0" name=""/>
        <dsp:cNvSpPr/>
      </dsp:nvSpPr>
      <dsp:spPr>
        <a:xfrm rot="10800000">
          <a:off x="2411760" y="3068963"/>
          <a:ext cx="24921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486525" y="3191621"/>
        <a:ext cx="174453" cy="367974"/>
      </dsp:txXfrm>
    </dsp:sp>
    <dsp:sp modelId="{222C8F07-9A73-4CDD-AF73-20F6E8888993}">
      <dsp:nvSpPr>
        <dsp:cNvPr id="0" name=""/>
        <dsp:cNvSpPr/>
      </dsp:nvSpPr>
      <dsp:spPr>
        <a:xfrm>
          <a:off x="154957" y="2564909"/>
          <a:ext cx="2147005" cy="172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Азарт</a:t>
          </a:r>
          <a:endParaRPr lang="ru-RU" sz="4000" kern="1200" dirty="0"/>
        </a:p>
      </dsp:txBody>
      <dsp:txXfrm>
        <a:off x="469379" y="2818104"/>
        <a:ext cx="1518161" cy="122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BA28FD-A133-4ED8-8EAD-7E184D34F0C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D966F9-5D87-4D9D-B5FE-F0BC1E1E6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://img0.liveinternet.ru/images/attach/c/0/38/930/38930816_ZUB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sdelaurukami.ru/images/e0a70f72bdae9885bfc32d7cd19a26a1_XL.jpg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zdorov.com.ua/Alko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Полезные и вредные </a:t>
            </a:r>
            <a:r>
              <a:rPr lang="ru-RU" sz="5400" dirty="0" smtClean="0">
                <a:solidFill>
                  <a:srgbClr val="FFFF00"/>
                </a:solidFill>
              </a:rPr>
              <a:t>привычки</a:t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6700" dirty="0" smtClean="0">
                <a:solidFill>
                  <a:srgbClr val="FFFF00"/>
                </a:solidFill>
              </a:rPr>
              <a:t>Скажи «нет» вредным привычкам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 err="1" smtClean="0">
                <a:solidFill>
                  <a:srgbClr val="FFFF00"/>
                </a:solidFill>
              </a:rPr>
              <a:t>Ска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Слова-паразиты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716016" cy="4709160"/>
          </a:xfrm>
        </p:spPr>
        <p:txBody>
          <a:bodyPr>
            <a:normAutofit/>
          </a:bodyPr>
          <a:lstStyle/>
          <a:p>
            <a:pPr marL="0" indent="136525">
              <a:buNone/>
            </a:pPr>
            <a:r>
              <a:rPr lang="ru-RU" sz="3200" dirty="0" smtClean="0"/>
              <a:t>   Самые безобидные вредные привычки -это употребление в речи слов-паразитов, нецензурные выражения, сплевывание на пол и привычка грызть карандаш или ручку.</a:t>
            </a:r>
            <a:endParaRPr lang="ru-RU" sz="3200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4139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8638" y="764704"/>
            <a:ext cx="6075362" cy="144016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effectLst/>
                <a:latin typeface="+mn-lt"/>
              </a:rPr>
              <a:t>Помни!</a:t>
            </a:r>
            <a:endParaRPr lang="ru-RU" sz="66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2936"/>
            <a:ext cx="8686800" cy="3528392"/>
          </a:xfrm>
        </p:spPr>
        <p:txBody>
          <a:bodyPr>
            <a:noAutofit/>
          </a:bodyPr>
          <a:lstStyle/>
          <a:p>
            <a:r>
              <a:rPr lang="ru-RU" sz="3600" dirty="0" smtClean="0"/>
              <a:t>Жевать резинку можно только после еды;</a:t>
            </a:r>
          </a:p>
          <a:p>
            <a:r>
              <a:rPr lang="ru-RU" sz="3600" dirty="0" smtClean="0"/>
              <a:t>Прекратить жевать, как только закончится сладкий вкус;</a:t>
            </a:r>
          </a:p>
          <a:p>
            <a:r>
              <a:rPr lang="ru-RU" sz="3600" dirty="0" smtClean="0"/>
              <a:t>Не заменяйте свободное время жевательной резинкой.</a:t>
            </a:r>
            <a:endParaRPr lang="ru-RU" sz="3600" dirty="0"/>
          </a:p>
        </p:txBody>
      </p:sp>
      <p:pic>
        <p:nvPicPr>
          <p:cNvPr id="6146" name="Picture 2" descr="C:\Users\User\Desktop\a38df77d6837f5e53bae743a756fb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843807" cy="209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57200"/>
            <a:ext cx="5283696" cy="13876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/>
                <a:latin typeface="+mn-lt"/>
              </a:rPr>
              <a:t>Последствия</a:t>
            </a:r>
            <a:endParaRPr lang="ru-RU" sz="60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686800" cy="35283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 болезням желудка;</a:t>
            </a:r>
          </a:p>
          <a:p>
            <a:r>
              <a:rPr lang="ru-RU" sz="3200" dirty="0" smtClean="0"/>
              <a:t>К инфекционным болезням (в случае употребления чужой жевательной резинке);</a:t>
            </a:r>
          </a:p>
          <a:p>
            <a:r>
              <a:rPr lang="ru-RU" sz="3200" dirty="0" smtClean="0"/>
              <a:t>К потере внимания;</a:t>
            </a:r>
          </a:p>
          <a:p>
            <a:r>
              <a:rPr lang="ru-RU" sz="3200" dirty="0" smtClean="0"/>
              <a:t>К приобретению более серьёзных вредных привычек (к курению).</a:t>
            </a:r>
            <a:endParaRPr lang="ru-RU" sz="3200" dirty="0"/>
          </a:p>
        </p:txBody>
      </p:sp>
      <p:pic>
        <p:nvPicPr>
          <p:cNvPr id="7170" name="Picture 2" descr="C:\Users\User\Desktop\a38df77d6837f5e53bae743a756fb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717582" cy="19974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Ч</a:t>
            </a:r>
            <a:r>
              <a:rPr lang="ru-RU" sz="44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ЕМ ЗАНИМАНИВАЮТ ЛЮДЕЙ ВРЕДНЫЕ ПРИВЫЧКИ?</a:t>
            </a:r>
            <a:endParaRPr lang="ru-RU" b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040560"/>
          </a:xfrm>
        </p:spPr>
        <p:txBody>
          <a:bodyPr/>
          <a:lstStyle/>
          <a:p>
            <a:pPr algn="l"/>
            <a:r>
              <a:rPr lang="ru-RU" dirty="0" smtClean="0"/>
              <a:t>1. «Все в жизни нужно попробовать».</a:t>
            </a:r>
            <a:br>
              <a:rPr lang="ru-RU" dirty="0" smtClean="0"/>
            </a:br>
            <a:r>
              <a:rPr lang="ru-RU" dirty="0" smtClean="0"/>
              <a:t>2. «Вокруг такая скука, нужно развлечься, расслабиться».</a:t>
            </a:r>
            <a:br>
              <a:rPr lang="ru-RU" dirty="0" smtClean="0"/>
            </a:br>
            <a:r>
              <a:rPr lang="ru-RU" dirty="0" smtClean="0"/>
              <a:t>3. «Смотри, какая красивая пачка, бутылка, как призывно светятся огоньки в игровых автоматах»</a:t>
            </a:r>
            <a:br>
              <a:rPr lang="ru-RU" dirty="0" smtClean="0"/>
            </a:br>
            <a:r>
              <a:rPr lang="ru-RU" dirty="0" smtClean="0"/>
              <a:t>4. «Все это пробуют, поддержи компанию, у тебя появиться столько друзей!»</a:t>
            </a:r>
            <a:br>
              <a:rPr lang="ru-RU" dirty="0" smtClean="0"/>
            </a:br>
            <a:r>
              <a:rPr lang="ru-RU" dirty="0" smtClean="0"/>
              <a:t>5. «А в виртуальной игре ты можешь в один миг стать победителем! И не нужно учиться, трудиться, добиваться чего-то в жизни!»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крупных российских городах каждый третий школьник 13 – 16 лет знаком с одурманивающими препаратами не понаслышке. Возрастная планка начала их употребления с каждым годом снижается. Сегодня она находится на уровне 10 – 11 лет.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0d5b07c8670798e52ac9c5f11ad835c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63282"/>
            <a:ext cx="5459803" cy="43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Семейное воспитание.</a:t>
            </a:r>
            <a:br>
              <a:rPr lang="ru-RU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764704"/>
            <a:ext cx="8461448" cy="5832648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Большое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значение имеет характер атмосферы, складывающейся в доме, наличие или отсутствие эмоциональной близости и доверия между детьми и взрослыми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А)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гипоопека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(недостаток внимания и заботы). Дети обычно не контролируются взрослыми, оказываются предоставленными сами себе.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Причины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гипоопеки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пренебрежение родителей своими обязанностями;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постоянные конфликты между родителями;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большая загруженность родителей на работе.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764704"/>
            <a:ext cx="8784976" cy="58326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Б)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гиперопека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Ребенка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раннего детства опекают, контролируют каждый его шаг, не давая возможности проявить самостоятельность.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</a:p>
          <a:p>
            <a:pPr algn="ctr">
              <a:spcBef>
                <a:spcPts val="0"/>
              </a:spcBef>
              <a:defRPr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Ребенок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получает собственного опыта преодоления трудностей, борьбы с неудачами, побед над собой. Легко подчиняется внешнему давлению.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9429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924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«Курить – здоровью вредить!»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pic>
        <p:nvPicPr>
          <p:cNvPr id="8194" name="Picture 2" descr="C:\Users\User\Desktop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012" y="4116469"/>
            <a:ext cx="4751988" cy="2741531"/>
          </a:xfrm>
          <a:prstGeom prst="rect">
            <a:avLst/>
          </a:prstGeom>
          <a:noFill/>
        </p:spPr>
      </p:pic>
      <p:pic>
        <p:nvPicPr>
          <p:cNvPr id="8195" name="Picture 3" descr="C:\Users\User\Desktop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888432" cy="27961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Органы некурящих и курящих людей</a:t>
            </a:r>
          </a:p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Зубы              Лёгкие            Печень</a:t>
            </a:r>
          </a:p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23528" y="2636912"/>
          <a:ext cx="2786082" cy="140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Фотография Photo Editor" r:id="rId3" imgW="1057423" imgH="533474" progId="">
                  <p:embed/>
                </p:oleObj>
              </mc:Choice>
              <mc:Fallback>
                <p:oleObj name="Фотография Photo Editor" r:id="rId3" imgW="1057423" imgH="53347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36912"/>
                        <a:ext cx="2786082" cy="1409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95536" y="4725144"/>
          <a:ext cx="2786082" cy="144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Фотография Photo Editor" r:id="rId5" imgW="1057423" imgH="533474" progId="">
                  <p:embed/>
                </p:oleObj>
              </mc:Choice>
              <mc:Fallback>
                <p:oleObj name="Фотография Photo Editor" r:id="rId5" imgW="1057423" imgH="53347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25144"/>
                        <a:ext cx="2786082" cy="1441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491880" y="2492896"/>
          <a:ext cx="2786082" cy="206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Фотография Photo Editor" r:id="rId7" imgW="3476190" imgH="2676899" progId="">
                  <p:embed/>
                </p:oleObj>
              </mc:Choice>
              <mc:Fallback>
                <p:oleObj name="Фотография Photo Editor" r:id="rId7" imgW="3476190" imgH="267689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92896"/>
                        <a:ext cx="2786082" cy="2068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563888" y="4764088"/>
          <a:ext cx="2714643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Фотография Photo Editor" r:id="rId9" imgW="1952898" imgH="1905266" progId="">
                  <p:embed/>
                </p:oleObj>
              </mc:Choice>
              <mc:Fallback>
                <p:oleObj name="Фотография Photo Editor" r:id="rId9" imgW="1952898" imgH="1905266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764088"/>
                        <a:ext cx="2714643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Печен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2636912"/>
            <a:ext cx="2439827" cy="1657348"/>
          </a:xfrm>
          <a:prstGeom prst="rect">
            <a:avLst/>
          </a:prstGeom>
          <a:noFill/>
        </p:spPr>
      </p:pic>
      <p:pic>
        <p:nvPicPr>
          <p:cNvPr id="8" name="Picture 4" descr="Больная печень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685196"/>
            <a:ext cx="2500329" cy="2172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Привычки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Полезные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    Вредные </a:t>
            </a:r>
            <a:endParaRPr lang="ru-RU" dirty="0"/>
          </a:p>
        </p:txBody>
      </p:sp>
      <p:pic>
        <p:nvPicPr>
          <p:cNvPr id="7" name="Picture 8" descr="Картинка 61 из 71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1988841"/>
            <a:ext cx="1152128" cy="14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Картинка 65 из 2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132856"/>
            <a:ext cx="182775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фрукты и овощ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2051720" cy="13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User\Desktop\Рисунок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564904"/>
            <a:ext cx="1977075" cy="1484015"/>
          </a:xfrm>
          <a:prstGeom prst="rect">
            <a:avLst/>
          </a:prstGeom>
          <a:noFill/>
        </p:spPr>
      </p:pic>
      <p:pic>
        <p:nvPicPr>
          <p:cNvPr id="12" name="Picture 2" descr="C:\Users\User\Desktop\Рисунок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9784" y="2564904"/>
            <a:ext cx="1944216" cy="1459438"/>
          </a:xfrm>
          <a:prstGeom prst="rect">
            <a:avLst/>
          </a:prstGeom>
          <a:noFill/>
        </p:spPr>
      </p:pic>
      <p:pic>
        <p:nvPicPr>
          <p:cNvPr id="13" name="Picture 4" descr="режим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067094"/>
            <a:ext cx="1979712" cy="17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sports дет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3645024"/>
            <a:ext cx="1728192" cy="13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http://im0-tub-ru.yandex.net/i?id=457619661-31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 descr="C:\Users\Макаркины\Pictures\сигарет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4149080"/>
            <a:ext cx="1735873" cy="1152128"/>
          </a:xfrm>
          <a:prstGeom prst="rect">
            <a:avLst/>
          </a:prstGeom>
          <a:noFill/>
        </p:spPr>
      </p:pic>
      <p:pic>
        <p:nvPicPr>
          <p:cNvPr id="9220" name="Picture 4" descr="C:\Users\Макаркины\Downloads\Новая папка\i (6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4077072"/>
            <a:ext cx="1835696" cy="1268914"/>
          </a:xfrm>
          <a:prstGeom prst="rect">
            <a:avLst/>
          </a:prstGeom>
          <a:noFill/>
        </p:spPr>
      </p:pic>
      <p:pic>
        <p:nvPicPr>
          <p:cNvPr id="9221" name="Picture 5" descr="C:\Users\Макаркины\Downloads\Новая папка\i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5429250"/>
            <a:ext cx="1905000" cy="1428750"/>
          </a:xfrm>
          <a:prstGeom prst="rect">
            <a:avLst/>
          </a:prstGeom>
          <a:noFill/>
        </p:spPr>
      </p:pic>
      <p:pic>
        <p:nvPicPr>
          <p:cNvPr id="9222" name="Picture 6" descr="C:\Users\Макаркины\Downloads\Новая папка\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3300" y="5429250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      Это надо помнить!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Курение загрязняет лёгкие.</a:t>
            </a:r>
          </a:p>
          <a:p>
            <a:r>
              <a:rPr lang="ru-RU" dirty="0"/>
              <a:t>Курение затрудняет проникновение воздуха в организм.</a:t>
            </a:r>
          </a:p>
          <a:p>
            <a:r>
              <a:rPr lang="ru-RU" dirty="0"/>
              <a:t>Курение затрудняет нормальную работу мозга.</a:t>
            </a:r>
          </a:p>
          <a:p>
            <a:r>
              <a:rPr lang="ru-RU" dirty="0"/>
              <a:t>От курения желтеют зубы и появляется дурной запах во рту.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0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18ноября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Международный день 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отказа от курения!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2" descr="cigarbutt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2428892" cy="2428892"/>
          </a:xfrm>
          <a:prstGeom prst="rect">
            <a:avLst/>
          </a:prstGeom>
          <a:noFill/>
          <a:effectLst>
            <a:outerShdw dist="137372" dir="19578596" algn="ctr" rotWithShape="0">
              <a:srgbClr val="FF3300">
                <a:alpha val="50000"/>
              </a:srgbClr>
            </a:outerShdw>
          </a:effectLst>
        </p:spPr>
      </p:pic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928926" y="4429132"/>
          <a:ext cx="2643206" cy="207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тография Photo Editor" r:id="rId4" imgW="952633" imgH="952633" progId="">
                  <p:embed/>
                </p:oleObj>
              </mc:Choice>
              <mc:Fallback>
                <p:oleObj name="Фотография Photo Editor" r:id="rId4" imgW="952633" imgH="9526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4429132"/>
                        <a:ext cx="2643206" cy="207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MG_0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165522"/>
            <a:ext cx="2928958" cy="269247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214346" y="2143117"/>
            <a:ext cx="9358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Жизнь прекрасна, чтобы тратить её на пустяки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244334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никогда не кури!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76672"/>
            <a:ext cx="6768752" cy="17281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C3300"/>
                </a:solidFill>
              </a:rPr>
              <a:t>       </a:t>
            </a:r>
            <a:r>
              <a:rPr lang="ru-RU" sz="6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Вред алкоголя</a:t>
            </a:r>
            <a:r>
              <a:rPr lang="ru-RU" sz="4400" dirty="0" smtClean="0">
                <a:solidFill>
                  <a:srgbClr val="CC3300"/>
                </a:solidFill>
              </a:rPr>
              <a:t/>
            </a:r>
            <a:br>
              <a:rPr lang="ru-RU" sz="4400" dirty="0" smtClean="0">
                <a:solidFill>
                  <a:srgbClr val="CC3300"/>
                </a:solidFill>
              </a:rPr>
            </a:br>
            <a:endParaRPr lang="ru-RU" sz="4400" dirty="0" smtClean="0">
              <a:solidFill>
                <a:srgbClr val="CC33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667000"/>
            <a:ext cx="6775450" cy="34115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Пить – здоровью вредить;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от алкоголя происходят значительные нарушения мозга;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smtClean="0">
                <a:solidFill>
                  <a:srgbClr val="FF0066"/>
                </a:solidFill>
              </a:rPr>
              <a:t>-  нарушается сон, теряется голос;</a:t>
            </a:r>
          </a:p>
        </p:txBody>
      </p:sp>
      <p:pic>
        <p:nvPicPr>
          <p:cNvPr id="19460" name="Picture 4" descr="Картинка 70 из 1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114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384300"/>
          </a:xfrm>
        </p:spPr>
        <p:txBody>
          <a:bodyPr/>
          <a:lstStyle/>
          <a:p>
            <a:r>
              <a:rPr lang="ru-RU" sz="4000">
                <a:solidFill>
                  <a:srgbClr val="FFFF66"/>
                </a:solidFill>
                <a:latin typeface="Comic Sans MS" pitchFamily="66" charset="0"/>
              </a:rPr>
              <a:t>Влияние алкоголя на организм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От алкоголя страдают все внутренние органы, особенно мозг. Отравление мозга приводит к тому, что человек просто на просто глупеет. У него ухудшается память, он труднее усваивает новое. </a:t>
            </a:r>
          </a:p>
          <a:p>
            <a:r>
              <a:rPr lang="ru-RU" sz="3600" dirty="0"/>
              <a:t>Пьяный человек – не человек, ибо он потерял то, что отличает человека от скотины – разум.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1384300"/>
          </a:xfrm>
        </p:spPr>
        <p:txBody>
          <a:bodyPr/>
          <a:lstStyle/>
          <a:p>
            <a:r>
              <a:rPr lang="ru-RU" sz="4000" dirty="0">
                <a:solidFill>
                  <a:srgbClr val="FFFF66"/>
                </a:solidFill>
                <a:latin typeface="Comic Sans MS" pitchFamily="66" charset="0"/>
              </a:rPr>
              <a:t>Влияние алкоголя на организм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500" dirty="0" smtClean="0"/>
              <a:t> </a:t>
            </a:r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Медики разных стран пришли к выводу: при употреблении пива в сравнении с другими алкогольными напитками хронический алкоголизм развивается в 3 – 4 раза быстрее. Пиво является самым агрессивным из легальных наркотиков, а пивной алкоголизм характеризуется особой жестокостью.</a:t>
            </a:r>
          </a:p>
          <a:p>
            <a:pPr algn="ctr"/>
            <a:endParaRPr lang="ru-RU" sz="3500" dirty="0"/>
          </a:p>
          <a:p>
            <a:pPr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Наркомания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—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68760"/>
            <a:ext cx="5076056" cy="5328592"/>
          </a:xfrm>
        </p:spPr>
        <p:txBody>
          <a:bodyPr>
            <a:normAutofit fontScale="92500" lnSpcReduction="10000"/>
          </a:bodyPr>
          <a:lstStyle/>
          <a:p>
            <a:pPr marL="0" indent="136525">
              <a:buNone/>
            </a:pPr>
            <a:r>
              <a:rPr lang="ru-RU" b="1" dirty="0" smtClean="0"/>
              <a:t>хроническое заболевание, вызванное употреблением веществ-наркотиков.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Разные наркотики вызывают разную зависимость. Одни наркотики вызывают сильную психологическую зависимость, но не вызывают физической зависимости. Другие же, напротив, вызывают сильную физическую зависимость. Многие наркотики вызывают и физическую, и психологическую зависимость.</a:t>
            </a:r>
            <a:endParaRPr lang="ru-RU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00188"/>
            <a:ext cx="3810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Игровая зависимость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708920"/>
            <a:ext cx="4716016" cy="3960440"/>
          </a:xfrm>
        </p:spPr>
        <p:txBody>
          <a:bodyPr>
            <a:normAutofit/>
          </a:bodyPr>
          <a:lstStyle/>
          <a:p>
            <a:pPr marL="0" indent="136525">
              <a:buNone/>
            </a:pPr>
            <a:r>
              <a:rPr lang="ru-RU" dirty="0" smtClean="0"/>
              <a:t>предполагаемая форма психологической зависимости, проявляющаяся в навязчивом увлечении видеоиграми и компьютерными играми.</a:t>
            </a:r>
            <a:endParaRPr lang="ru-RU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285860"/>
            <a:ext cx="39433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Игровая зависимость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>
            <a:normAutofit/>
          </a:bodyPr>
          <a:lstStyle/>
          <a:p>
            <a:pPr marL="90488" indent="46038">
              <a:buNone/>
            </a:pPr>
            <a:r>
              <a:rPr lang="ru-RU" dirty="0" smtClean="0"/>
              <a:t>Известны случаи, когда слишком долгая игра приводила к фатальным последствиям. Так, в октябре 2005 года умерла от истощения китайская девочка после многосуточной игры в </a:t>
            </a:r>
            <a:r>
              <a:rPr lang="ru-RU" dirty="0" err="1" smtClean="0"/>
              <a:t>World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Warcraft</a:t>
            </a:r>
            <a:r>
              <a:rPr lang="ru-RU" dirty="0" smtClean="0"/>
              <a:t>. В </a:t>
            </a:r>
            <a:r>
              <a:rPr lang="ru-RU" dirty="0" err="1" smtClean="0"/>
              <a:t>онлайне</a:t>
            </a:r>
            <a:r>
              <a:rPr lang="ru-RU" dirty="0" smtClean="0"/>
              <a:t> прошли широчайшие похороны </a:t>
            </a:r>
            <a:r>
              <a:rPr lang="ru-RU" dirty="0" err="1" smtClean="0"/>
              <a:t>Snowly</a:t>
            </a:r>
            <a:r>
              <a:rPr lang="ru-RU" dirty="0" smtClean="0"/>
              <a:t> (такой был ник девочки).</a:t>
            </a:r>
            <a:endParaRPr lang="ru-RU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71612"/>
            <a:ext cx="43434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Телевизионная зависимость</a:t>
            </a:r>
            <a:endParaRPr lang="ru-RU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>
            <a:normAutofit/>
          </a:bodyPr>
          <a:lstStyle/>
          <a:p>
            <a:pPr marL="0" indent="136525">
              <a:buNone/>
            </a:pPr>
            <a:r>
              <a:rPr lang="ru-RU" dirty="0" smtClean="0"/>
              <a:t>Телевидение стало самым распространенным способом бегства от себя в мир иллюзий. Оно вошло в жизнь практически каждого современного человека, стало привычным спутником его жизни. </a:t>
            </a:r>
            <a:br>
              <a:rPr lang="ru-RU" dirty="0" smtClean="0"/>
            </a:br>
            <a:r>
              <a:rPr lang="ru-RU" dirty="0" smtClean="0"/>
              <a:t>По статистическим данным в среднем каждый человек примерно по 3 часа в день проводит перед телевизором.</a:t>
            </a:r>
            <a:endParaRPr lang="ru-RU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57298"/>
            <a:ext cx="43434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Интернет-зависимость</a:t>
            </a:r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 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860032" cy="5328592"/>
          </a:xfrm>
        </p:spPr>
        <p:txBody>
          <a:bodyPr>
            <a:normAutofit/>
          </a:bodyPr>
          <a:lstStyle/>
          <a:p>
            <a:pPr marL="0" indent="136525">
              <a:buNone/>
            </a:pPr>
            <a:r>
              <a:rPr lang="ru-RU" b="1" dirty="0" smtClean="0"/>
              <a:t> психическое расстройство, навязчивое желание подключиться к Интернету и болезненная неспособность вовремя отключиться от Интернета</a:t>
            </a:r>
            <a:r>
              <a:rPr lang="ru-RU" dirty="0" smtClean="0"/>
              <a:t>. Интернет-зависимость является широко обсуждаемым вопросом, но её статус пока находится на неофициальном уровне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1357298"/>
            <a:ext cx="3810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66"/>
                </a:solidFill>
                <a:effectLst/>
                <a:latin typeface="Comic Sans MS" pitchFamily="66" charset="0"/>
              </a:rPr>
              <a:t>7 апреля – </a:t>
            </a:r>
            <a:br>
              <a:rPr lang="ru-RU" sz="4000" dirty="0">
                <a:solidFill>
                  <a:srgbClr val="FFFF66"/>
                </a:solidFill>
                <a:effectLst/>
                <a:latin typeface="Comic Sans MS" pitchFamily="66" charset="0"/>
              </a:rPr>
            </a:br>
            <a:r>
              <a:rPr lang="ru-RU" sz="4000" dirty="0">
                <a:solidFill>
                  <a:srgbClr val="FFFF66"/>
                </a:solidFill>
                <a:effectLst/>
                <a:latin typeface="Comic Sans MS" pitchFamily="66" charset="0"/>
              </a:rPr>
              <a:t>     Всемирный  день  здоровья.</a:t>
            </a:r>
            <a:br>
              <a:rPr lang="ru-RU" sz="4000" dirty="0">
                <a:solidFill>
                  <a:srgbClr val="FFFF66"/>
                </a:solidFill>
                <a:effectLst/>
                <a:latin typeface="Comic Sans MS" pitchFamily="66" charset="0"/>
              </a:rPr>
            </a:br>
            <a:endParaRPr lang="ru-RU" sz="4000" dirty="0">
              <a:solidFill>
                <a:srgbClr val="FFFF66"/>
              </a:solidFill>
              <a:effectLst/>
              <a:latin typeface="Comic Sans MS" pitchFamily="66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ru-RU" dirty="0"/>
              <a:t>Здоровье – самый драгоценный дар, который человек получает от природы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«Наш организм создан для 120 лет жизни. Если мы живём меньше, то это вызвано не недостатками организма, а тем как мы с ним </a:t>
            </a:r>
            <a:r>
              <a:rPr lang="ru-RU" dirty="0" smtClean="0"/>
              <a:t>обращаемся».</a:t>
            </a:r>
            <a:endParaRPr lang="ru-RU" dirty="0"/>
          </a:p>
          <a:p>
            <a:pPr>
              <a:buFontTx/>
              <a:buNone/>
            </a:pPr>
            <a:r>
              <a:rPr lang="ru-RU" dirty="0"/>
              <a:t>                                         Кеннет </a:t>
            </a:r>
            <a:r>
              <a:rPr lang="ru-RU" dirty="0" err="1"/>
              <a:t>Курер</a:t>
            </a:r>
            <a:r>
              <a:rPr lang="ru-RU" dirty="0" smtClean="0"/>
              <a:t>.</a:t>
            </a:r>
          </a:p>
          <a:p>
            <a:pPr>
              <a:buFontTx/>
              <a:buNone/>
            </a:pPr>
            <a:endParaRPr lang="ru-RU" dirty="0"/>
          </a:p>
          <a:p>
            <a:r>
              <a:rPr lang="ru-RU" dirty="0"/>
              <a:t>«Самая лучшая привычка – это не иметь дурных привычек».     </a:t>
            </a:r>
            <a:r>
              <a:rPr lang="ru-RU" dirty="0" err="1"/>
              <a:t>А.Декурсель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    </a:t>
            </a:r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Умей сказать : «Н Е Т!»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4000" b="1" dirty="0"/>
              <a:t>За свои поступки человек отвечает не только перед близкими, но и перед обществом, перед законом</a:t>
            </a:r>
            <a:r>
              <a:rPr lang="ru-RU" sz="4000" b="1" dirty="0" smtClean="0"/>
              <a:t>.</a:t>
            </a:r>
          </a:p>
          <a:p>
            <a:pPr>
              <a:lnSpc>
                <a:spcPct val="110000"/>
              </a:lnSpc>
            </a:pPr>
            <a:endParaRPr lang="ru-RU" b="1" dirty="0"/>
          </a:p>
          <a:p>
            <a:pPr>
              <a:lnSpc>
                <a:spcPct val="110000"/>
              </a:lnSpc>
            </a:pPr>
            <a:r>
              <a:rPr lang="ru-RU" sz="4000" b="1" dirty="0" smtClean="0"/>
              <a:t>В </a:t>
            </a:r>
            <a:r>
              <a:rPr lang="ru-RU" sz="4000" b="1" dirty="0"/>
              <a:t>конце концов, человек оказывается перед выбором: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4000" b="1" i="1" dirty="0"/>
              <a:t>       </a:t>
            </a:r>
            <a:r>
              <a:rPr lang="ru-RU" sz="4000" b="1" i="1" u="sng" dirty="0"/>
              <a:t>вредные привычки</a:t>
            </a:r>
            <a:r>
              <a:rPr lang="ru-RU" sz="4000" b="1" dirty="0"/>
              <a:t>     или      </a:t>
            </a:r>
            <a:r>
              <a:rPr lang="ru-RU" sz="4000" b="1" i="1" u="sng" dirty="0"/>
              <a:t>жизнь</a:t>
            </a:r>
            <a:r>
              <a:rPr lang="ru-RU" sz="4000" b="1" i="1" u="sng" dirty="0" smtClean="0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endParaRPr lang="ru-RU" b="1" i="1" u="sng" dirty="0"/>
          </a:p>
          <a:p>
            <a:pPr>
              <a:lnSpc>
                <a:spcPct val="110000"/>
              </a:lnSpc>
            </a:pPr>
            <a:r>
              <a:rPr lang="ru-RU" sz="4000" b="1" dirty="0" smtClean="0"/>
              <a:t>Вредные </a:t>
            </a:r>
            <a:r>
              <a:rPr lang="ru-RU" sz="4000" b="1" dirty="0"/>
              <a:t>привычки впоследствии становятся причиной многих недоразумений, недугов, неприятностей.</a:t>
            </a:r>
          </a:p>
          <a:p>
            <a:pPr>
              <a:lnSpc>
                <a:spcPct val="110000"/>
              </a:lnSpc>
              <a:buFontTx/>
              <a:buNone/>
            </a:pPr>
            <a:endParaRPr lang="ru-RU" sz="4000" dirty="0"/>
          </a:p>
          <a:p>
            <a:pPr>
              <a:lnSpc>
                <a:spcPct val="80000"/>
              </a:lnSpc>
              <a:buFontTx/>
              <a:buNone/>
            </a:pP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i="1" dirty="0"/>
              <a:t>   </a:t>
            </a: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dirty="0"/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38" y="642938"/>
            <a:ext cx="7745486" cy="5653087"/>
          </a:xfrm>
        </p:spPr>
        <p:txBody>
          <a:bodyPr>
            <a:noAutofit/>
          </a:bodyPr>
          <a:lstStyle/>
          <a:p>
            <a:pPr marL="90488" indent="449263" algn="just">
              <a:buNone/>
            </a:pPr>
            <a:r>
              <a:rPr lang="ru-RU" sz="4400" dirty="0" smtClean="0"/>
              <a:t>Будьте осторожны с вредными привычками, зачастую они приводят к неблагоприятным последствиям, либо являются предвестниками серьезных заболеваний.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00"/>
                </a:solidFill>
                <a:latin typeface="Comic Sans MS" pitchFamily="66" charset="0"/>
              </a:rPr>
              <a:t>Если хочешь быть здоровым и успешным </a:t>
            </a:r>
            <a:r>
              <a:rPr lang="ru-RU" sz="4000" u="sng" dirty="0">
                <a:solidFill>
                  <a:srgbClr val="FFFF00"/>
                </a:solidFill>
                <a:latin typeface="Comic Sans MS" pitchFamily="66" charset="0"/>
              </a:rPr>
              <a:t>сегодня</a:t>
            </a:r>
            <a:r>
              <a:rPr lang="ru-RU" sz="4000" dirty="0">
                <a:solidFill>
                  <a:srgbClr val="FFFF00"/>
                </a:solidFill>
                <a:latin typeface="Comic Sans MS" pitchFamily="66" charset="0"/>
              </a:rPr>
              <a:t> и </a:t>
            </a:r>
            <a:r>
              <a:rPr lang="ru-RU" sz="4000" u="sng" dirty="0">
                <a:solidFill>
                  <a:srgbClr val="FFFF00"/>
                </a:solidFill>
                <a:latin typeface="Comic Sans MS" pitchFamily="66" charset="0"/>
              </a:rPr>
              <a:t>завтра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382000" cy="51845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Строго соблюдай правила личной гигиены и ухода за телом. Соблюдай режим дня.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Систематически проводи влажную уборку помещений и проветривай их. Каждый день делай зарядку.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Обращай внимание на доброкачественность продуктов, выполняй правила их хранения.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Тщательно вымой кипяченной водой овощи и фрукты.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Не уклоняйся от назначенных прививок.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Проводи достаточное количество времени на свежем воздухе.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Не бойся физических нагрузок, помогай дома в хозяйственных делах.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effectLst/>
                <a:latin typeface="Arial" charset="0"/>
              </a:rPr>
              <a:t>Занимайся спортом, учись преодолевать трудности!</a:t>
            </a:r>
          </a:p>
          <a:p>
            <a:pPr>
              <a:lnSpc>
                <a:spcPct val="80000"/>
              </a:lnSpc>
            </a:pPr>
            <a:endParaRPr lang="ru-RU" sz="2400" dirty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i="1" dirty="0" smtClean="0">
                <a:solidFill>
                  <a:srgbClr val="FFFF00"/>
                </a:solidFill>
              </a:rPr>
              <a:t>Здоровье береги как ценный клад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5370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НУЖНО:</a:t>
            </a:r>
          </a:p>
          <a:p>
            <a:pPr eaLnBrk="1" hangingPunct="1"/>
            <a:r>
              <a:rPr lang="ru-RU" sz="2000" smtClean="0"/>
              <a:t>Почаще есть рыбу, овощи, фрукты</a:t>
            </a:r>
          </a:p>
          <a:p>
            <a:pPr eaLnBrk="1" hangingPunct="1"/>
            <a:r>
              <a:rPr lang="ru-RU" sz="2000" smtClean="0"/>
              <a:t>Пить воду, молоко, соки, чай</a:t>
            </a:r>
          </a:p>
          <a:p>
            <a:pPr eaLnBrk="1" hangingPunct="1"/>
            <a:r>
              <a:rPr lang="ru-RU" sz="2000" smtClean="0"/>
              <a:t>Заниматься спортом</a:t>
            </a:r>
          </a:p>
          <a:p>
            <a:pPr eaLnBrk="1" hangingPunct="1"/>
            <a:r>
              <a:rPr lang="ru-RU" sz="2000" smtClean="0"/>
              <a:t>Как можно больше ходить</a:t>
            </a:r>
          </a:p>
          <a:p>
            <a:pPr eaLnBrk="1" hangingPunct="1"/>
            <a:r>
              <a:rPr lang="ru-RU" sz="2000" smtClean="0"/>
              <a:t>Дышать свежим воздухом</a:t>
            </a:r>
          </a:p>
          <a:p>
            <a:pPr eaLnBrk="1" hangingPunct="1"/>
            <a:r>
              <a:rPr lang="ru-RU" sz="2000" smtClean="0"/>
              <a:t>Спать достаточно</a:t>
            </a:r>
          </a:p>
          <a:p>
            <a:pPr eaLnBrk="1" hangingPunct="1"/>
            <a:r>
              <a:rPr lang="ru-RU" sz="2000" smtClean="0"/>
              <a:t>Проявлять доброжелательность</a:t>
            </a:r>
          </a:p>
          <a:p>
            <a:pPr eaLnBrk="1" hangingPunct="1"/>
            <a:r>
              <a:rPr lang="ru-RU" sz="2000" smtClean="0"/>
              <a:t>Чаще улыбаться</a:t>
            </a:r>
          </a:p>
          <a:p>
            <a:pPr eaLnBrk="1" hangingPunct="1"/>
            <a:r>
              <a:rPr lang="ru-RU" sz="2000" smtClean="0"/>
              <a:t>Любить жизнь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НЕЛЬЗЯ:</a:t>
            </a:r>
          </a:p>
          <a:p>
            <a:pPr eaLnBrk="1" hangingPunct="1"/>
            <a:r>
              <a:rPr lang="ru-RU" sz="1600" smtClean="0"/>
              <a:t>Переедать</a:t>
            </a:r>
          </a:p>
          <a:p>
            <a:pPr eaLnBrk="1" hangingPunct="1"/>
            <a:r>
              <a:rPr lang="ru-RU" sz="1600" smtClean="0"/>
              <a:t>Много есть жирной, сладкой и солёной пищи</a:t>
            </a:r>
          </a:p>
          <a:p>
            <a:pPr eaLnBrk="1" hangingPunct="1"/>
            <a:r>
              <a:rPr lang="ru-RU" sz="1600" smtClean="0"/>
              <a:t>Употреблять алкоголь</a:t>
            </a:r>
          </a:p>
          <a:p>
            <a:pPr eaLnBrk="1" hangingPunct="1"/>
            <a:r>
              <a:rPr lang="ru-RU" sz="1600" smtClean="0"/>
              <a:t>Смотреть часами телевизор</a:t>
            </a:r>
          </a:p>
          <a:p>
            <a:pPr eaLnBrk="1" hangingPunct="1"/>
            <a:r>
              <a:rPr lang="ru-RU" sz="1600" smtClean="0"/>
              <a:t>Играть на компьютере</a:t>
            </a:r>
          </a:p>
          <a:p>
            <a:pPr eaLnBrk="1" hangingPunct="1"/>
            <a:r>
              <a:rPr lang="ru-RU" sz="1600" smtClean="0"/>
              <a:t>Сидеть дома</a:t>
            </a:r>
          </a:p>
          <a:p>
            <a:pPr eaLnBrk="1" hangingPunct="1"/>
            <a:r>
              <a:rPr lang="ru-RU" sz="1600" smtClean="0"/>
              <a:t>Курить</a:t>
            </a:r>
          </a:p>
          <a:p>
            <a:pPr eaLnBrk="1" hangingPunct="1"/>
            <a:r>
              <a:rPr lang="ru-RU" sz="1600" smtClean="0"/>
              <a:t>Поздно ложиться и вставать</a:t>
            </a:r>
          </a:p>
          <a:p>
            <a:pPr eaLnBrk="1" hangingPunct="1"/>
            <a:r>
              <a:rPr lang="ru-RU" sz="1600" smtClean="0"/>
              <a:t>Быть раздражительным</a:t>
            </a:r>
          </a:p>
          <a:p>
            <a:pPr eaLnBrk="1" hangingPunct="1"/>
            <a:r>
              <a:rPr lang="ru-RU" sz="1600" smtClean="0"/>
              <a:t>Терять чувство юмора</a:t>
            </a:r>
          </a:p>
          <a:p>
            <a:pPr eaLnBrk="1" hangingPunct="1"/>
            <a:r>
              <a:rPr lang="ru-RU" sz="1600" smtClean="0"/>
              <a:t>Унывать, сердиться, обижаться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Я здоровье берегу.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Сам себе я помогу!</a:t>
            </a:r>
          </a:p>
        </p:txBody>
      </p:sp>
      <p:pic>
        <p:nvPicPr>
          <p:cNvPr id="15363" name="Picture 9" descr="я здоровье берегу"/>
          <p:cNvPicPr>
            <a:picLocks noChangeAspect="1" noChangeArrowheads="1"/>
          </p:cNvPicPr>
          <p:nvPr/>
        </p:nvPicPr>
        <p:blipFill>
          <a:blip r:embed="rId2" cstate="print"/>
          <a:srcRect b="-9360"/>
          <a:stretch>
            <a:fillRect/>
          </a:stretch>
        </p:blipFill>
        <p:spPr bwMode="auto">
          <a:xfrm>
            <a:off x="611188" y="1455738"/>
            <a:ext cx="748823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0675"/>
            <a:ext cx="81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9900"/>
                </a:solidFill>
              </a:rPr>
              <a:t> </a:t>
            </a:r>
            <a:r>
              <a:rPr lang="ru-RU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 </a:t>
            </a:r>
            <a:r>
              <a:rPr lang="ru-RU" sz="8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Обжора</a:t>
            </a:r>
            <a:endParaRPr lang="ru-RU" sz="8000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44" name="Picture 4" descr="srdvd348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40201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381000"/>
            <a:ext cx="5472608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993300"/>
                </a:solidFill>
              </a:rPr>
              <a:t>    </a:t>
            </a:r>
            <a:r>
              <a:rPr lang="ru-RU" sz="7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Неряха</a:t>
            </a:r>
            <a:endParaRPr lang="ru-RU" sz="7200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1268" name="Picture 4" descr="1151760644_828834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131840" cy="287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\Desktop\801301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2057400"/>
            <a:ext cx="3448050" cy="4800600"/>
          </a:xfrm>
          <a:prstGeom prst="rect">
            <a:avLst/>
          </a:prstGeom>
          <a:noFill/>
        </p:spPr>
      </p:pic>
      <p:pic>
        <p:nvPicPr>
          <p:cNvPr id="6" name="Picture 2" descr="C:\Users\User\Desktop\img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2826324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smtClean="0">
                <a:solidFill>
                  <a:srgbClr val="CC3300"/>
                </a:solidFill>
              </a:rPr>
              <a:t/>
            </a:r>
            <a:br>
              <a:rPr lang="ru-RU" sz="6600" smtClean="0">
                <a:solidFill>
                  <a:srgbClr val="CC3300"/>
                </a:solidFill>
              </a:rPr>
            </a:br>
            <a:endParaRPr lang="ru-RU" sz="6600" smtClean="0">
              <a:solidFill>
                <a:srgbClr val="CC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1371600"/>
            <a:ext cx="8223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7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Вредные </a:t>
            </a:r>
          </a:p>
          <a:p>
            <a:pPr algn="ctr"/>
            <a:r>
              <a:rPr kumimoji="0" lang="ru-RU" sz="7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привычки-клички</a:t>
            </a:r>
            <a:endParaRPr kumimoji="0" lang="ru-RU" sz="7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n-lt"/>
              </a:rPr>
              <a:t>Ложь и обман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0769"/>
            <a:ext cx="8223250" cy="47377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CC3300"/>
                </a:solidFill>
              </a:rPr>
              <a:t>Запомните пословицы: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На обмане далеко не уедешь.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Ложь дружбу губит.</a:t>
            </a:r>
          </a:p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Маленькая ложь за собою большую ведёт.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 на свете нет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надолго можно скрыть.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поэтому не стоит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неправду говорить.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ru-RU" sz="4000" b="1" dirty="0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14340" name="Picture 4" descr="0_8c17_3ce6e5e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6957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0000039960-preview"/>
          <p:cNvPicPr>
            <a:picLocks noChangeAspect="1" noChangeArrowheads="1"/>
          </p:cNvPicPr>
          <p:nvPr/>
        </p:nvPicPr>
        <p:blipFill>
          <a:blip r:embed="rId3" cstate="print"/>
          <a:srcRect b="11787"/>
          <a:stretch>
            <a:fillRect/>
          </a:stretch>
        </p:blipFill>
        <p:spPr bwMode="auto">
          <a:xfrm>
            <a:off x="4114800" y="304800"/>
            <a:ext cx="47244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2571-l1"/>
          <p:cNvPicPr>
            <a:picLocks noChangeAspect="1" noChangeArrowheads="1"/>
          </p:cNvPicPr>
          <p:nvPr/>
        </p:nvPicPr>
        <p:blipFill>
          <a:blip r:embed="rId4" cstate="print"/>
          <a:srcRect t="15044" b="16519"/>
          <a:stretch>
            <a:fillRect/>
          </a:stretch>
        </p:blipFill>
        <p:spPr bwMode="auto">
          <a:xfrm>
            <a:off x="2895600" y="3505200"/>
            <a:ext cx="2759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766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0"/>
            <a:ext cx="8805738" cy="685800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000" b="1" dirty="0" smtClean="0">
                <a:solidFill>
                  <a:srgbClr val="FF0066"/>
                </a:solidFill>
              </a:rPr>
              <a:t>  Это полезно помнить!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3200" b="1" dirty="0" smtClean="0"/>
              <a:t>1. Для ухода за носом существует носовой платок, его надо всегда носить с собой.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3200" b="1" dirty="0" smtClean="0"/>
              <a:t>2. Ногти необходимо один раз в неделю постригать ножницами.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3200" b="1" dirty="0" smtClean="0"/>
              <a:t>3. Остатки пищи между зубами удаляют зубочисткой.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Пальцем ковырять в носу –</a:t>
            </a:r>
            <a:endParaRPr lang="ru-RU" sz="3600" dirty="0" smtClean="0">
              <a:solidFill>
                <a:schemeClr val="bg2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Это очень дурно</a:t>
            </a:r>
            <a:endParaRPr lang="ru-RU" sz="3600" dirty="0" smtClean="0">
              <a:solidFill>
                <a:schemeClr val="bg2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Можно выпачкать костюм, </a:t>
            </a:r>
            <a:endParaRPr lang="ru-RU" sz="3600" dirty="0" smtClean="0">
              <a:solidFill>
                <a:schemeClr val="bg2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504950" algn="l"/>
              </a:tabLst>
            </a:pP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Да и некультурно.</a:t>
            </a:r>
            <a:endParaRPr lang="ru-RU" sz="3600" dirty="0" smtClean="0">
              <a:solidFill>
                <a:schemeClr val="bg2">
                  <a:lumMod val="40000"/>
                  <a:lumOff val="60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965</Words>
  <Application>Microsoft Office PowerPoint</Application>
  <PresentationFormat>Экран (4:3)</PresentationFormat>
  <Paragraphs>146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Фотография Photo Editor</vt:lpstr>
      <vt:lpstr>Полезные и вредные привычки               Скажи «нет» вредным привычкам                Ска</vt:lpstr>
      <vt:lpstr>Привычки </vt:lpstr>
      <vt:lpstr>7 апреля –       Всемирный  день  здоровья. </vt:lpstr>
      <vt:lpstr>  Обжора</vt:lpstr>
      <vt:lpstr>    Неряха</vt:lpstr>
      <vt:lpstr> </vt:lpstr>
      <vt:lpstr>Ложь и обман</vt:lpstr>
      <vt:lpstr> </vt:lpstr>
      <vt:lpstr> </vt:lpstr>
      <vt:lpstr>Слова-паразиты</vt:lpstr>
      <vt:lpstr>Помни!</vt:lpstr>
      <vt:lpstr>Последствия</vt:lpstr>
      <vt:lpstr>Презентация PowerPoint</vt:lpstr>
      <vt:lpstr>ЧЕМ ЗАНИМАНИВАЮТ ЛЮДЕЙ ВРЕДНЫЕ ПРИВЫЧКИ?</vt:lpstr>
      <vt:lpstr> </vt:lpstr>
      <vt:lpstr>Семейное воспитание.  </vt:lpstr>
      <vt:lpstr>  </vt:lpstr>
      <vt:lpstr>«Курить – здоровью вредить!»</vt:lpstr>
      <vt:lpstr>Презентация PowerPoint</vt:lpstr>
      <vt:lpstr>       Это надо помнить!</vt:lpstr>
      <vt:lpstr>Презентация PowerPoint</vt:lpstr>
      <vt:lpstr>       Вред алкоголя </vt:lpstr>
      <vt:lpstr>Влияние алкоголя на организм</vt:lpstr>
      <vt:lpstr>Влияние алкоголя на организм</vt:lpstr>
      <vt:lpstr>Наркомания —</vt:lpstr>
      <vt:lpstr>Игровая зависимость</vt:lpstr>
      <vt:lpstr>Игровая зависимость</vt:lpstr>
      <vt:lpstr>Телевизионная зависимость</vt:lpstr>
      <vt:lpstr>Интернет-зависимость </vt:lpstr>
      <vt:lpstr>    Умей сказать : «Н Е Т!»</vt:lpstr>
      <vt:lpstr>Презентация PowerPoint</vt:lpstr>
      <vt:lpstr>Если хочешь быть здоровым и успешным сегодня и завтра</vt:lpstr>
      <vt:lpstr>Здоровье береги как ценный клад</vt:lpstr>
      <vt:lpstr>Я здоровье берегу. Сам себе я помогу!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вредные привычки</dc:title>
  <dc:creator>Макаркины</dc:creator>
  <cp:lastModifiedBy>XXX</cp:lastModifiedBy>
  <cp:revision>23</cp:revision>
  <dcterms:created xsi:type="dcterms:W3CDTF">2013-04-06T16:36:34Z</dcterms:created>
  <dcterms:modified xsi:type="dcterms:W3CDTF">2018-04-23T18:46:59Z</dcterms:modified>
</cp:coreProperties>
</file>